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2">
  <p:sldMasterIdLst>
    <p:sldMasterId id="2147483648" r:id="rId1"/>
  </p:sldMasterIdLst>
  <p:sldIdLst>
    <p:sldId id="256" r:id="rId2"/>
    <p:sldId id="294" r:id="rId3"/>
    <p:sldId id="296" r:id="rId4"/>
    <p:sldId id="342" r:id="rId5"/>
    <p:sldId id="374" r:id="rId6"/>
    <p:sldId id="375" r:id="rId7"/>
    <p:sldId id="376" r:id="rId8"/>
    <p:sldId id="377" r:id="rId9"/>
    <p:sldId id="303" r:id="rId10"/>
    <p:sldId id="304" r:id="rId11"/>
    <p:sldId id="373" r:id="rId12"/>
    <p:sldId id="379" r:id="rId13"/>
    <p:sldId id="380" r:id="rId14"/>
    <p:sldId id="393" r:id="rId15"/>
    <p:sldId id="394" r:id="rId16"/>
    <p:sldId id="395" r:id="rId17"/>
    <p:sldId id="396" r:id="rId18"/>
    <p:sldId id="397" r:id="rId19"/>
    <p:sldId id="398" r:id="rId20"/>
    <p:sldId id="399" r:id="rId21"/>
    <p:sldId id="400" r:id="rId22"/>
    <p:sldId id="401" r:id="rId23"/>
    <p:sldId id="403" r:id="rId24"/>
    <p:sldId id="405" r:id="rId25"/>
    <p:sldId id="407" r:id="rId26"/>
    <p:sldId id="408" r:id="rId27"/>
    <p:sldId id="411" r:id="rId28"/>
    <p:sldId id="270"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3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291" autoAdjust="0"/>
  </p:normalViewPr>
  <p:slideViewPr>
    <p:cSldViewPr snapToGrid="0">
      <p:cViewPr varScale="1">
        <p:scale>
          <a:sx n="72" d="100"/>
          <a:sy n="72" d="100"/>
        </p:scale>
        <p:origin x="660" y="78"/>
      </p:cViewPr>
      <p:guideLst>
        <p:guide orient="horz" pos="2160"/>
        <p:guide pos="383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109980" y="882376"/>
            <a:ext cx="9966960" cy="2926080"/>
          </a:xfrm>
        </p:spPr>
        <p:txBody>
          <a:bodyPr anchor="b">
            <a:normAutofit/>
          </a:bodyPr>
          <a:lstStyle>
            <a:lvl1pPr algn="ctr">
              <a:lnSpc>
                <a:spcPct val="85000"/>
              </a:lnSpc>
              <a:defRPr sz="7200" b="1" cap="all" baseline="0">
                <a:solidFill>
                  <a:schemeClr val="tx1"/>
                </a:solidFill>
              </a:defRPr>
            </a:lvl1pPr>
          </a:lstStyle>
          <a:p>
            <a:r>
              <a:rPr lang="en-US"/>
              <a:t>Click to edit Master title style</a:t>
            </a:r>
            <a:endParaRPr lang="en-US" dirty="0"/>
          </a:p>
        </p:txBody>
      </p:sp>
      <p:sp>
        <p:nvSpPr>
          <p:cNvPr id="3" name="Subtitle 2"/>
          <p:cNvSpPr>
            <a:spLocks noGrp="1"/>
          </p:cNvSpPr>
          <p:nvPr>
            <p:ph type="subTitle" idx="1"/>
          </p:nvPr>
        </p:nvSpPr>
        <p:spPr>
          <a:xfrm>
            <a:off x="1709530" y="3869634"/>
            <a:ext cx="8767860" cy="1388165"/>
          </a:xfrm>
        </p:spPr>
        <p:txBody>
          <a:bodyPr>
            <a:normAutofit/>
          </a:bodyPr>
          <a:lstStyle>
            <a:lvl1pPr marL="0" indent="0" algn="ctr">
              <a:buNone/>
              <a:defRPr sz="2200">
                <a:solidFill>
                  <a:schemeClr val="tx1"/>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defRPr>
                <a:solidFill>
                  <a:schemeClr val="tx1"/>
                </a:solidFill>
              </a:defRPr>
            </a:lvl1pPr>
          </a:lstStyle>
          <a:p>
            <a:fld id="{B854E4CB-16AF-4C1C-83AE-DBD8B2F41364}" type="datetimeFigureOut">
              <a:rPr lang="en-US" smtClean="0"/>
              <a:t>07/28/23</a:t>
            </a:fld>
            <a:endParaRPr lang="en-US"/>
          </a:p>
        </p:txBody>
      </p:sp>
      <p:sp>
        <p:nvSpPr>
          <p:cNvPr id="5" name="Footer Placeholder 4"/>
          <p:cNvSpPr>
            <a:spLocks noGrp="1"/>
          </p:cNvSpPr>
          <p:nvPr>
            <p:ph type="ftr" sz="quarter" idx="11"/>
          </p:nvPr>
        </p:nvSpPr>
        <p:spPr/>
        <p:txBody>
          <a:bodyPr/>
          <a:lstStyle>
            <a:lvl1pPr>
              <a:defRPr>
                <a:solidFill>
                  <a:schemeClr val="tx1"/>
                </a:solidFill>
              </a:defRPr>
            </a:lvl1pPr>
          </a:lstStyle>
          <a:p>
            <a:endParaRPr lang="en-US"/>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4ECDD9A5-CF9B-40D5-BFA1-FBBE09EBD64E}" type="slidenum">
              <a:rPr lang="en-US" smtClean="0"/>
              <a:t>‹#›</a:t>
            </a:fld>
            <a:endParaRPr lang="en-US"/>
          </a:p>
        </p:txBody>
      </p:sp>
      <p:cxnSp>
        <p:nvCxnSpPr>
          <p:cNvPr id="8" name="Straight Connector 7"/>
          <p:cNvCxnSpPr/>
          <p:nvPr/>
        </p:nvCxnSpPr>
        <p:spPr>
          <a:xfrm>
            <a:off x="1978660" y="3733800"/>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4E4CB-16AF-4C1C-83AE-DBD8B2F41364}" type="datetimeFigureOut">
              <a:rPr lang="en-US" smtClean="0"/>
              <a:t>07/28/23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762000"/>
            <a:ext cx="2324100" cy="54102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3000" y="762000"/>
            <a:ext cx="74295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4E4CB-16AF-4C1C-83AE-DBD8B2F41364}" type="datetimeFigureOut">
              <a:rPr lang="en-US" smtClean="0"/>
              <a:t>07/28/23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854E4CB-16AF-4C1C-83AE-DBD8B2F41364}" type="datetimeFigureOut">
              <a:rPr lang="en-US" smtClean="0"/>
              <a:t>07/28/23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06424" y="1173575"/>
            <a:ext cx="9966960" cy="2926080"/>
          </a:xfrm>
        </p:spPr>
        <p:txBody>
          <a:bodyPr anchor="b">
            <a:noAutofit/>
          </a:bodyPr>
          <a:lstStyle>
            <a:lvl1pPr algn="ctr">
              <a:lnSpc>
                <a:spcPct val="85000"/>
              </a:lnSpc>
              <a:defRPr sz="7200" b="0" cap="all" baseline="0"/>
            </a:lvl1pPr>
          </a:lstStyle>
          <a:p>
            <a:r>
              <a:rPr lang="en-US"/>
              <a:t>Click to edit Master title style</a:t>
            </a:r>
            <a:endParaRPr lang="en-US" dirty="0"/>
          </a:p>
        </p:txBody>
      </p:sp>
      <p:sp>
        <p:nvSpPr>
          <p:cNvPr id="3" name="Text Placeholder 2"/>
          <p:cNvSpPr>
            <a:spLocks noGrp="1"/>
          </p:cNvSpPr>
          <p:nvPr>
            <p:ph type="body" idx="1"/>
          </p:nvPr>
        </p:nvSpPr>
        <p:spPr>
          <a:xfrm>
            <a:off x="1709928" y="4154520"/>
            <a:ext cx="8769096" cy="1363806"/>
          </a:xfrm>
        </p:spPr>
        <p:txBody>
          <a:bodyPr anchor="t">
            <a:normAutofit/>
          </a:bodyPr>
          <a:lstStyle>
            <a:lvl1pPr marL="0" indent="0" algn="ctr">
              <a:buNone/>
              <a:defRPr sz="22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854E4CB-16AF-4C1C-83AE-DBD8B2F41364}" type="datetimeFigureOut">
              <a:rPr lang="en-US" smtClean="0"/>
              <a:t>07/28/23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CDD9A5-CF9B-40D5-BFA1-FBBE09EBD64E}" type="slidenum">
              <a:rPr lang="en-US" smtClean="0"/>
              <a:t>‹#›</a:t>
            </a:fld>
            <a:endParaRPr lang="en-US"/>
          </a:p>
        </p:txBody>
      </p:sp>
      <p:cxnSp>
        <p:nvCxnSpPr>
          <p:cNvPr id="7" name="Straight Connector 6"/>
          <p:cNvCxnSpPr/>
          <p:nvPr/>
        </p:nvCxnSpPr>
        <p:spPr>
          <a:xfrm>
            <a:off x="1981200" y="4020408"/>
            <a:ext cx="8229601"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3000" y="2057399"/>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67612" y="2057400"/>
            <a:ext cx="4754880" cy="402336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854E4CB-16AF-4C1C-83AE-DBD8B2F41364}" type="datetimeFigureOut">
              <a:rPr lang="en-US" smtClean="0"/>
              <a:t>07/28/23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143000" y="2001511"/>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43000" y="2721483"/>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69173" y="1999032"/>
            <a:ext cx="4754880" cy="777240"/>
          </a:xfrm>
        </p:spPr>
        <p:txBody>
          <a:bodyPr anchor="ctr"/>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69173" y="2719322"/>
            <a:ext cx="4754880" cy="3383280"/>
          </a:xfrm>
        </p:spPr>
        <p:txBody>
          <a:bodyPr/>
          <a:lstStyle>
            <a:lvl1pPr>
              <a:defRPr sz="22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854E4CB-16AF-4C1C-83AE-DBD8B2F41364}" type="datetimeFigureOut">
              <a:rPr lang="en-US" smtClean="0"/>
              <a:t>07/28/23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854E4CB-16AF-4C1C-83AE-DBD8B2F41364}" type="datetimeFigureOut">
              <a:rPr lang="en-US" smtClean="0"/>
              <a:t>07/28/23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854E4CB-16AF-4C1C-83AE-DBD8B2F41364}" type="datetimeFigureOut">
              <a:rPr lang="en-US" smtClean="0"/>
              <a:t>07/28/23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Content Placeholder 2"/>
          <p:cNvSpPr>
            <a:spLocks noGrp="1"/>
          </p:cNvSpPr>
          <p:nvPr>
            <p:ph idx="1"/>
          </p:nvPr>
        </p:nvSpPr>
        <p:spPr>
          <a:xfrm>
            <a:off x="5852159" y="1097280"/>
            <a:ext cx="5212080" cy="46634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3000" y="2834640"/>
            <a:ext cx="3931920" cy="301752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54E4CB-16AF-4C1C-83AE-DBD8B2F41364}" type="datetimeFigureOut">
              <a:rPr lang="en-US" smtClean="0"/>
              <a:t>07/28/23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3000" y="1097280"/>
            <a:ext cx="3931920" cy="1737360"/>
          </a:xfrm>
        </p:spPr>
        <p:txBody>
          <a:bodyPr anchor="b">
            <a:noAutofit/>
          </a:bodyPr>
          <a:lstStyle>
            <a:lvl1pPr>
              <a:lnSpc>
                <a:spcPct val="90000"/>
              </a:lnSpc>
              <a:defRPr sz="40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5413248" y="1069847"/>
            <a:ext cx="6099048" cy="4800600"/>
          </a:xfrm>
        </p:spPr>
        <p:txBody>
          <a:bodyPr lIns="274320" tIns="182880" anchor="t">
            <a:normAutofit/>
          </a:bodyPr>
          <a:lstStyle>
            <a:lvl1pPr marL="0" indent="0">
              <a:buNone/>
              <a:defRPr sz="28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3000" y="2834640"/>
            <a:ext cx="3931920" cy="2880360"/>
          </a:xfrm>
        </p:spPr>
        <p:txBody>
          <a:bodyPr>
            <a:normAutofit/>
          </a:bodyPr>
          <a:lstStyle>
            <a:lvl1pPr marL="0" indent="0">
              <a:lnSpc>
                <a:spcPct val="100000"/>
              </a:lnSpc>
              <a:spcBef>
                <a:spcPts val="1000"/>
              </a:spcBef>
              <a:buNone/>
              <a:defRPr sz="17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854E4CB-16AF-4C1C-83AE-DBD8B2F41364}" type="datetimeFigureOut">
              <a:rPr lang="en-US" smtClean="0"/>
              <a:t>07/28/23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CDD9A5-CF9B-40D5-BFA1-FBBE09EBD64E}"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a:spLocks noChangeAspect="1"/>
          </p:cNvSpPr>
          <p:nvPr/>
        </p:nvSpPr>
        <p:spPr>
          <a:xfrm>
            <a:off x="231140" y="243840"/>
            <a:ext cx="11724640" cy="6377939"/>
          </a:xfrm>
          <a:prstGeom prst="rect">
            <a:avLst/>
          </a:prstGeom>
          <a:solidFill>
            <a:schemeClr val="bg1"/>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143000" y="609600"/>
            <a:ext cx="9875520" cy="135636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3000" y="2057400"/>
            <a:ext cx="9872871" cy="40386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142996" y="6223828"/>
            <a:ext cx="2329074" cy="365125"/>
          </a:xfrm>
          <a:prstGeom prst="rect">
            <a:avLst/>
          </a:prstGeom>
        </p:spPr>
        <p:txBody>
          <a:bodyPr vert="horz" lIns="91440" tIns="45720" rIns="91440" bIns="45720" rtlCol="0" anchor="ctr"/>
          <a:lstStyle>
            <a:lvl1pPr algn="l">
              <a:defRPr sz="1200">
                <a:solidFill>
                  <a:schemeClr val="tx1"/>
                </a:solidFill>
              </a:defRPr>
            </a:lvl1pPr>
          </a:lstStyle>
          <a:p>
            <a:fld id="{B854E4CB-16AF-4C1C-83AE-DBD8B2F41364}" type="datetimeFigureOut">
              <a:rPr lang="en-US" smtClean="0"/>
              <a:t>07/28/23</a:t>
            </a:fld>
            <a:endParaRPr lang="en-US"/>
          </a:p>
        </p:txBody>
      </p:sp>
      <p:sp>
        <p:nvSpPr>
          <p:cNvPr id="5" name="Footer Placeholder 4"/>
          <p:cNvSpPr>
            <a:spLocks noGrp="1"/>
          </p:cNvSpPr>
          <p:nvPr>
            <p:ph type="ftr" sz="quarter" idx="3"/>
          </p:nvPr>
        </p:nvSpPr>
        <p:spPr>
          <a:xfrm>
            <a:off x="3949148" y="6223828"/>
            <a:ext cx="4717774" cy="365125"/>
          </a:xfrm>
          <a:prstGeom prst="rect">
            <a:avLst/>
          </a:prstGeom>
        </p:spPr>
        <p:txBody>
          <a:bodyPr vert="horz" lIns="91440" tIns="45720" rIns="91440" bIns="45720" rtlCol="0" anchor="ctr"/>
          <a:lstStyle>
            <a:lvl1pPr algn="ctr">
              <a:defRPr sz="1200">
                <a:solidFill>
                  <a:schemeClr val="tx1"/>
                </a:solidFill>
              </a:defRPr>
            </a:lvl1pPr>
          </a:lstStyle>
          <a:p>
            <a:endParaRPr lang="en-US"/>
          </a:p>
        </p:txBody>
      </p:sp>
      <p:sp>
        <p:nvSpPr>
          <p:cNvPr id="6" name="Slide Number Placeholder 5"/>
          <p:cNvSpPr>
            <a:spLocks noGrp="1"/>
          </p:cNvSpPr>
          <p:nvPr>
            <p:ph type="sldNum" sz="quarter" idx="4"/>
          </p:nvPr>
        </p:nvSpPr>
        <p:spPr>
          <a:xfrm>
            <a:off x="9329530" y="6223828"/>
            <a:ext cx="1706217" cy="365125"/>
          </a:xfrm>
          <a:prstGeom prst="rect">
            <a:avLst/>
          </a:prstGeom>
        </p:spPr>
        <p:txBody>
          <a:bodyPr vert="horz" lIns="91440" tIns="45720" rIns="91440" bIns="45720" rtlCol="0" anchor="ctr"/>
          <a:lstStyle>
            <a:lvl1pPr algn="r">
              <a:defRPr sz="1200">
                <a:solidFill>
                  <a:schemeClr val="tx1"/>
                </a:solidFill>
              </a:defRPr>
            </a:lvl1pPr>
          </a:lstStyle>
          <a:p>
            <a:fld id="{4ECDD9A5-CF9B-40D5-BFA1-FBBE09EBD64E}"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182880" algn="l" defTabSz="914400" rtl="0" eaLnBrk="1" latinLnBrk="0" hangingPunct="1">
        <a:lnSpc>
          <a:spcPct val="90000"/>
        </a:lnSpc>
        <a:spcBef>
          <a:spcPts val="1400"/>
        </a:spcBef>
        <a:buClr>
          <a:schemeClr val="tx1"/>
        </a:buClr>
        <a:buSzPct val="80000"/>
        <a:buFont typeface="Corbel" panose="020B0503020204020204" pitchFamily="34" charset="0"/>
        <a:buChar char="•"/>
        <a:defRPr sz="2200" kern="1200">
          <a:solidFill>
            <a:schemeClr val="tx1"/>
          </a:solidFill>
          <a:latin typeface="+mn-lt"/>
          <a:ea typeface="+mn-ea"/>
          <a:cs typeface="+mn-cs"/>
        </a:defRPr>
      </a:lvl1pPr>
      <a:lvl2pPr marL="457200" indent="-18288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2000" kern="1200">
          <a:solidFill>
            <a:schemeClr val="tx1"/>
          </a:solidFill>
          <a:latin typeface="+mn-lt"/>
          <a:ea typeface="+mn-ea"/>
          <a:cs typeface="+mn-cs"/>
        </a:defRPr>
      </a:lvl2pPr>
      <a:lvl3pPr marL="731520" indent="-18288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800" kern="1200">
          <a:solidFill>
            <a:schemeClr val="tx1"/>
          </a:solidFill>
          <a:latin typeface="+mn-lt"/>
          <a:ea typeface="+mn-ea"/>
          <a:cs typeface="+mn-cs"/>
        </a:defRPr>
      </a:lvl3pPr>
      <a:lvl4pPr marL="1005840" indent="-18288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4pPr>
      <a:lvl5pPr marL="1280160" indent="-18288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5pPr>
      <a:lvl6pPr marL="1600200" indent="-22860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6pPr>
      <a:lvl7pPr marL="1899920" indent="-22860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7pPr>
      <a:lvl8pPr marL="2200275" indent="-22860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8pPr>
      <a:lvl9pPr marL="2499995" indent="-228600" algn="l" defTabSz="914400" rtl="0" eaLnBrk="1" latinLnBrk="0" hangingPunct="1">
        <a:lnSpc>
          <a:spcPct val="90000"/>
        </a:lnSpc>
        <a:spcBef>
          <a:spcPts val="200"/>
        </a:spcBef>
        <a:spcAft>
          <a:spcPts val="400"/>
        </a:spcAft>
        <a:buClr>
          <a:schemeClr val="tx1"/>
        </a:buClr>
        <a:buSzPct val="80000"/>
        <a:buFont typeface="Corbel" panose="020B0503020204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693881" y="900952"/>
            <a:ext cx="8825658" cy="2677648"/>
          </a:xfrm>
        </p:spPr>
        <p:txBody>
          <a:bodyPr>
            <a:normAutofit/>
          </a:bodyPr>
          <a:lstStyle/>
          <a:p>
            <a:pPr marL="0" marR="0" algn="ctr">
              <a:lnSpc>
                <a:spcPct val="107000"/>
              </a:lnSpc>
              <a:spcBef>
                <a:spcPts val="0"/>
              </a:spcBef>
              <a:spcAft>
                <a:spcPts val="800"/>
              </a:spcAft>
            </a:pPr>
            <a:r>
              <a:rPr lang="en-US" sz="2400" dirty="0">
                <a:solidFill>
                  <a:srgbClr val="000000"/>
                </a:solidFill>
                <a:effectLst/>
                <a:latin typeface="Times New Roman" panose="02020603050405020304" pitchFamily="18" charset="0"/>
                <a:ea typeface="Times New Roman" panose="02020603050405020304" pitchFamily="18" charset="0"/>
              </a:rPr>
              <a:t>Cybersecurity Awareness in Online Education: A Case Study Analysis</a:t>
            </a:r>
          </a:p>
        </p:txBody>
      </p:sp>
      <p:sp>
        <p:nvSpPr>
          <p:cNvPr id="3" name="Subtitle 2"/>
          <p:cNvSpPr>
            <a:spLocks noGrp="1"/>
          </p:cNvSpPr>
          <p:nvPr>
            <p:ph type="subTitle" idx="1"/>
          </p:nvPr>
        </p:nvSpPr>
        <p:spPr>
          <a:xfrm>
            <a:off x="1881954" y="665384"/>
            <a:ext cx="8825658" cy="861420"/>
          </a:xfrm>
        </p:spPr>
        <p:txBody>
          <a:bodyPr>
            <a:noAutofit/>
          </a:bodyPr>
          <a:lstStyle/>
          <a:p>
            <a:pPr algn="ctr"/>
            <a:r>
              <a:rPr lang="en-US" sz="2000" b="1" dirty="0">
                <a:effectLst/>
                <a:latin typeface="Times New Roman" panose="02020603050405020304" pitchFamily="18" charset="0"/>
                <a:ea typeface="Arial" panose="020B0604020202020204" pitchFamily="34" charset="0"/>
                <a:cs typeface="Times New Roman" panose="02020603050405020304" pitchFamily="18" charset="0"/>
                <a:sym typeface="+mn-ea"/>
              </a:rPr>
              <a:t>SIDDHARTH INSTITUTE OF ENGINEERING &amp; TECHNOLOGY</a:t>
            </a:r>
            <a:br>
              <a:rPr lang="en-IN" sz="2000" dirty="0">
                <a:effectLst/>
                <a:latin typeface="Calibri" panose="020F0502020204030204" pitchFamily="34" charset="0"/>
                <a:ea typeface="Calibri" panose="020F0502020204030204" pitchFamily="34" charset="0"/>
                <a:cs typeface="Times New Roman" panose="02020603050405020304" pitchFamily="18" charset="0"/>
                <a:sym typeface="+mn-ea"/>
              </a:rPr>
            </a:b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 (AUTONOMOUS)</a:t>
            </a:r>
            <a:br>
              <a:rPr lang="en-IN" sz="2000" dirty="0">
                <a:effectLst/>
                <a:latin typeface="Calibri" panose="020F0502020204030204" pitchFamily="34" charset="0"/>
                <a:ea typeface="Calibri" panose="020F0502020204030204" pitchFamily="34" charset="0"/>
                <a:cs typeface="Times New Roman" panose="02020603050405020304" pitchFamily="18" charset="0"/>
                <a:sym typeface="+mn-ea"/>
              </a:rPr>
            </a:b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(Approved by AICTE, New Delhi &amp; Affiliated to JNTUA, </a:t>
            </a:r>
            <a:r>
              <a:rPr lang="en-US" sz="2000" dirty="0" err="1">
                <a:effectLst/>
                <a:latin typeface="Times New Roman" panose="02020603050405020304" pitchFamily="18" charset="0"/>
                <a:ea typeface="Arial Black" panose="020B0A04020102020204" pitchFamily="34" charset="0"/>
                <a:cs typeface="Times New Roman" panose="02020603050405020304" pitchFamily="18" charset="0"/>
                <a:sym typeface="+mn-ea"/>
              </a:rPr>
              <a:t>Ananthapuramu</a:t>
            </a: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a:t>
            </a:r>
            <a:br>
              <a:rPr lang="en-IN" sz="2000" dirty="0">
                <a:effectLst/>
                <a:latin typeface="Calibri" panose="020F0502020204030204" pitchFamily="34" charset="0"/>
                <a:ea typeface="Calibri" panose="020F0502020204030204" pitchFamily="34" charset="0"/>
                <a:cs typeface="Times New Roman" panose="02020603050405020304" pitchFamily="18" charset="0"/>
                <a:sym typeface="+mn-ea"/>
              </a:rPr>
            </a:b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(Accredited by NBA for Civil, EEE, Mech., ECE &amp; CSE</a:t>
            </a:r>
            <a:br>
              <a:rPr lang="en-IN" sz="2000" dirty="0">
                <a:effectLst/>
                <a:latin typeface="Calibri" panose="020F0502020204030204" pitchFamily="34" charset="0"/>
                <a:ea typeface="Calibri" panose="020F0502020204030204" pitchFamily="34" charset="0"/>
                <a:cs typeface="Times New Roman" panose="02020603050405020304" pitchFamily="18" charset="0"/>
                <a:sym typeface="+mn-ea"/>
              </a:rPr>
            </a:b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Accredited by NAAC with ‘A+’ Grade)</a:t>
            </a:r>
            <a:br>
              <a:rPr lang="en-IN" sz="2000" dirty="0">
                <a:effectLst/>
                <a:latin typeface="Calibri" panose="020F0502020204030204" pitchFamily="34" charset="0"/>
                <a:ea typeface="Calibri" panose="020F0502020204030204" pitchFamily="34" charset="0"/>
                <a:cs typeface="Times New Roman" panose="02020603050405020304" pitchFamily="18" charset="0"/>
                <a:sym typeface="+mn-ea"/>
              </a:rPr>
            </a:br>
            <a:r>
              <a:rPr lang="en-US" sz="2000" dirty="0" err="1">
                <a:effectLst/>
                <a:latin typeface="Times New Roman" panose="02020603050405020304" pitchFamily="18" charset="0"/>
                <a:ea typeface="Arial Black" panose="020B0A04020102020204" pitchFamily="34" charset="0"/>
                <a:cs typeface="Times New Roman" panose="02020603050405020304" pitchFamily="18" charset="0"/>
                <a:sym typeface="+mn-ea"/>
              </a:rPr>
              <a:t>Puttur</a:t>
            </a:r>
            <a: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t> -517583, Chittoor District, A.P. (India)</a:t>
            </a:r>
            <a:br>
              <a:rPr lang="en-US" sz="2000" dirty="0">
                <a:effectLst/>
                <a:latin typeface="Times New Roman" panose="02020603050405020304" pitchFamily="18" charset="0"/>
                <a:ea typeface="Arial Black" panose="020B0A04020102020204" pitchFamily="34" charset="0"/>
                <a:cs typeface="Times New Roman" panose="02020603050405020304" pitchFamily="18" charset="0"/>
                <a:sym typeface="+mn-ea"/>
              </a:rPr>
            </a:br>
            <a:endParaRPr lang="en-US" sz="2000" dirty="0">
              <a:solidFill>
                <a:schemeClr val="tx1"/>
              </a:solidFill>
              <a:effectLst/>
              <a:latin typeface="Times New Roman" panose="02020603050405020304" pitchFamily="18" charset="0"/>
              <a:ea typeface="Arial Black" panose="020B0A04020102020204" pitchFamily="34" charset="0"/>
              <a:cs typeface="Times New Roman" panose="02020603050405020304" pitchFamily="18" charset="0"/>
              <a:sym typeface="+mn-ea"/>
            </a:endParaRPr>
          </a:p>
        </p:txBody>
      </p:sp>
      <p:sp>
        <p:nvSpPr>
          <p:cNvPr id="4" name="TextBox 3"/>
          <p:cNvSpPr txBox="1"/>
          <p:nvPr/>
        </p:nvSpPr>
        <p:spPr>
          <a:xfrm>
            <a:off x="444120" y="4170169"/>
            <a:ext cx="4742263" cy="1814830"/>
          </a:xfrm>
          <a:prstGeom prst="rect">
            <a:avLst/>
          </a:prstGeom>
          <a:noFill/>
        </p:spPr>
        <p:txBody>
          <a:bodyPr wrap="square" rtlCol="0">
            <a:spAutoFit/>
          </a:bodyPr>
          <a:lstStyle/>
          <a:p>
            <a:pPr algn="ctr"/>
            <a:r>
              <a:rPr lang="en-US" sz="1600" b="1" dirty="0">
                <a:latin typeface="Times New Roman" panose="02020603050405020304" pitchFamily="18" charset="0"/>
                <a:cs typeface="Times New Roman" panose="02020603050405020304" pitchFamily="18" charset="0"/>
              </a:rPr>
              <a:t>UNDER THE GUIDANCE OF:</a:t>
            </a:r>
          </a:p>
          <a:p>
            <a:pPr algn="ctr">
              <a:lnSpc>
                <a:spcPct val="150000"/>
              </a:lnSpc>
            </a:pPr>
            <a:r>
              <a:rPr lang="en-US" sz="1600" dirty="0">
                <a:latin typeface="Times New Roman" panose="02020603050405020304" pitchFamily="18" charset="0"/>
                <a:cs typeface="Times New Roman" panose="02020603050405020304" pitchFamily="18" charset="0"/>
              </a:rPr>
              <a:t> MR P.BALAJI ,</a:t>
            </a:r>
          </a:p>
          <a:p>
            <a:pPr algn="ctr">
              <a:lnSpc>
                <a:spcPct val="150000"/>
              </a:lnSpc>
            </a:pPr>
            <a:r>
              <a:rPr lang="en-US" sz="1600" dirty="0">
                <a:latin typeface="Times New Roman" panose="02020603050405020304" pitchFamily="18" charset="0"/>
                <a:cs typeface="Times New Roman" panose="02020603050405020304" pitchFamily="18" charset="0"/>
              </a:rPr>
              <a:t>ASSOCIATE PROFESSOR,</a:t>
            </a:r>
          </a:p>
          <a:p>
            <a:pPr algn="ctr">
              <a:lnSpc>
                <a:spcPct val="150000"/>
              </a:lnSpc>
            </a:pPr>
            <a:r>
              <a:rPr lang="en-US" sz="1600" dirty="0">
                <a:latin typeface="Times New Roman" panose="02020603050405020304" pitchFamily="18" charset="0"/>
                <a:cs typeface="Times New Roman" panose="02020603050405020304" pitchFamily="18" charset="0"/>
              </a:rPr>
              <a:t>MCA DEPARTMENT,</a:t>
            </a:r>
          </a:p>
          <a:p>
            <a:pPr algn="ctr">
              <a:lnSpc>
                <a:spcPct val="150000"/>
              </a:lnSpc>
            </a:pPr>
            <a:r>
              <a:rPr lang="en-US" sz="1600" b="0" i="0" dirty="0" err="1">
                <a:effectLst/>
                <a:latin typeface="Times New Roman" panose="02020603050405020304" pitchFamily="18" charset="0"/>
                <a:cs typeface="Times New Roman" panose="02020603050405020304" pitchFamily="18" charset="0"/>
              </a:rPr>
              <a:t>SIETK, PUTTUR</a:t>
            </a:r>
            <a:endParaRPr lang="en-US" sz="1600" dirty="0">
              <a:latin typeface="Times New Roman" panose="02020603050405020304" pitchFamily="18" charset="0"/>
              <a:cs typeface="Times New Roman" panose="02020603050405020304" pitchFamily="18" charset="0"/>
            </a:endParaRPr>
          </a:p>
        </p:txBody>
      </p:sp>
      <p:sp>
        <p:nvSpPr>
          <p:cNvPr id="6" name="TextBox 5"/>
          <p:cNvSpPr txBox="1"/>
          <p:nvPr/>
        </p:nvSpPr>
        <p:spPr>
          <a:xfrm>
            <a:off x="6106710" y="4260719"/>
            <a:ext cx="6096000" cy="2140971"/>
          </a:xfrm>
          <a:prstGeom prst="rect">
            <a:avLst/>
          </a:prstGeom>
          <a:noFill/>
        </p:spPr>
        <p:txBody>
          <a:bodyPr wrap="square">
            <a:spAutoFit/>
          </a:bodyPr>
          <a:lstStyle/>
          <a:p>
            <a:pPr algn="ctr"/>
            <a:r>
              <a:rPr lang="en-US" sz="1600" b="1" dirty="0">
                <a:latin typeface="Times New Roman" panose="02020603050405020304" pitchFamily="18" charset="0"/>
                <a:cs typeface="Times New Roman" panose="02020603050405020304" pitchFamily="18" charset="0"/>
              </a:rPr>
              <a:t>PRESENTED BY:</a:t>
            </a:r>
          </a:p>
          <a:p>
            <a:pPr algn="ctr">
              <a:lnSpc>
                <a:spcPct val="150000"/>
              </a:lnSpc>
            </a:pPr>
            <a:r>
              <a:rPr lang="en-US" sz="1600" dirty="0">
                <a:latin typeface="Times New Roman" panose="02020603050405020304" pitchFamily="18" charset="0"/>
                <a:cs typeface="Times New Roman" panose="02020603050405020304" pitchFamily="18" charset="0"/>
              </a:rPr>
              <a:t>DARA LAVANYA,</a:t>
            </a:r>
          </a:p>
          <a:p>
            <a:pPr algn="ctr">
              <a:lnSpc>
                <a:spcPct val="150000"/>
              </a:lnSpc>
            </a:pPr>
            <a:r>
              <a:rPr lang="en-US" sz="1600">
                <a:latin typeface="Times New Roman" panose="02020603050405020304" pitchFamily="18" charset="0"/>
                <a:cs typeface="Times New Roman" panose="02020603050405020304" pitchFamily="18" charset="0"/>
              </a:rPr>
              <a:t>21F61F0025,</a:t>
            </a:r>
            <a:endParaRPr lang="en-US" sz="1600" dirty="0">
              <a:latin typeface="Times New Roman" panose="02020603050405020304" pitchFamily="18" charset="0"/>
              <a:cs typeface="Times New Roman" panose="02020603050405020304" pitchFamily="18" charset="0"/>
            </a:endParaRPr>
          </a:p>
          <a:p>
            <a:pPr algn="ctr">
              <a:lnSpc>
                <a:spcPct val="150000"/>
              </a:lnSpc>
            </a:pPr>
            <a:r>
              <a:rPr lang="en-US" sz="1600" dirty="0">
                <a:latin typeface="Times New Roman" panose="02020603050405020304" pitchFamily="18" charset="0"/>
                <a:cs typeface="Times New Roman" panose="02020603050405020304" pitchFamily="18" charset="0"/>
                <a:sym typeface="+mn-ea"/>
              </a:rPr>
              <a:t>MCA DEPARTMENT,</a:t>
            </a:r>
            <a:endParaRPr lang="en-US" sz="1600" dirty="0">
              <a:latin typeface="Times New Roman" panose="02020603050405020304" pitchFamily="18" charset="0"/>
              <a:cs typeface="Times New Roman" panose="02020603050405020304" pitchFamily="18" charset="0"/>
            </a:endParaRPr>
          </a:p>
          <a:p>
            <a:pPr algn="ctr">
              <a:lnSpc>
                <a:spcPct val="150000"/>
              </a:lnSpc>
            </a:pPr>
            <a:r>
              <a:rPr lang="en-US" sz="1600" dirty="0" err="1">
                <a:effectLst/>
                <a:latin typeface="Times New Roman" panose="02020603050405020304" pitchFamily="18" charset="0"/>
                <a:cs typeface="Times New Roman" panose="02020603050405020304" pitchFamily="18" charset="0"/>
                <a:sym typeface="+mn-ea"/>
              </a:rPr>
              <a:t>SIETK, PUTTUR</a:t>
            </a:r>
            <a:endParaRPr lang="en-US" sz="1600" dirty="0">
              <a:latin typeface="Times New Roman" panose="02020603050405020304" pitchFamily="18" charset="0"/>
              <a:cs typeface="Times New Roman" panose="02020603050405020304" pitchFamily="18" charset="0"/>
            </a:endParaRPr>
          </a:p>
          <a:p>
            <a:pPr algn="ctr">
              <a:lnSpc>
                <a:spcPct val="150000"/>
              </a:lnSpc>
            </a:pPr>
            <a:endParaRPr lang="en-US" sz="1600" dirty="0">
              <a:latin typeface="Times New Roman" panose="02020603050405020304" pitchFamily="18" charset="0"/>
              <a:cs typeface="Times New Roman" panose="02020603050405020304" pitchFamily="18" charset="0"/>
            </a:endParaRPr>
          </a:p>
        </p:txBody>
      </p:sp>
      <p:pic>
        <p:nvPicPr>
          <p:cNvPr id="16" name="Picture 2" descr="Siddharth Institute of Engineering &amp; Technology - [SIETK], Puttur -  Admissions, Contact, Website, Facilities 2021-2022"/>
          <p:cNvPicPr>
            <a:picLocks noChangeAspect="1" noChangeArrowheads="1"/>
          </p:cNvPicPr>
          <p:nvPr/>
        </p:nvPicPr>
        <p:blipFill>
          <a:blip r:embed="rId2" cstate="print"/>
          <a:srcRect/>
          <a:stretch>
            <a:fillRect/>
          </a:stretch>
        </p:blipFill>
        <p:spPr bwMode="auto">
          <a:xfrm>
            <a:off x="581660" y="376555"/>
            <a:ext cx="1266190" cy="1336040"/>
          </a:xfrm>
          <a:prstGeom prst="rect">
            <a:avLst/>
          </a:prstGeom>
          <a:noFill/>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1" dirty="0">
                <a:latin typeface="Times New Roman" panose="02020603050405020304" pitchFamily="18" charset="0"/>
                <a:cs typeface="Times New Roman" panose="02020603050405020304" pitchFamily="18" charset="0"/>
              </a:rPr>
              <a:t>SOFTWARE REQUIREMENTS</a:t>
            </a:r>
            <a:endParaRPr lang="en-US" sz="2800" dirty="0"/>
          </a:p>
        </p:txBody>
      </p:sp>
      <p:sp>
        <p:nvSpPr>
          <p:cNvPr id="3" name="Content Placeholder 2"/>
          <p:cNvSpPr>
            <a:spLocks noGrp="1"/>
          </p:cNvSpPr>
          <p:nvPr>
            <p:ph idx="1"/>
          </p:nvPr>
        </p:nvSpPr>
        <p:spPr>
          <a:xfrm>
            <a:off x="854710" y="2209800"/>
            <a:ext cx="9612630" cy="3649345"/>
          </a:xfrm>
        </p:spPr>
        <p:txBody>
          <a:bodyPr>
            <a:normAutofit/>
          </a:bodyPr>
          <a:lstStyle/>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Operating System 		  -	Windows 10/11</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Server                                             -             XAMPP Server</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Front End			  -	 HTML, CSS,  JS</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Back End		                -             Python</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Data base                                       -             MYSQL</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IDE                                                -              PyCharm</a:t>
            </a:r>
          </a:p>
          <a:p>
            <a:pPr lvl="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Framework                                    -              Django</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1" dirty="0">
                <a:effectLst/>
                <a:latin typeface="Times New Roman" panose="02020603050405020304" pitchFamily="18" charset="0"/>
                <a:ea typeface="DengXian" panose="020B0503020204020204" pitchFamily="2" charset="-122"/>
                <a:cs typeface="Times New Roman" panose="02020603050405020304" pitchFamily="18" charset="0"/>
              </a:rPr>
              <a:t>MODULES</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marR="0" indent="0" algn="just">
              <a:lnSpc>
                <a:spcPct val="150000"/>
              </a:lnSpc>
              <a:buNone/>
            </a:pPr>
            <a:r>
              <a:rPr lang="en-US" sz="2000" dirty="0">
                <a:effectLst/>
                <a:latin typeface="Times New Roman" panose="02020603050405020304" pitchFamily="18" charset="0"/>
                <a:ea typeface="Times New Roman" panose="02020603050405020304" pitchFamily="18" charset="0"/>
              </a:rPr>
              <a:t>In this proposed system there are two modules they are:</a:t>
            </a:r>
          </a:p>
          <a:p>
            <a:pPr marL="342900" marR="0" lvl="0" indent="-342900" algn="just">
              <a:lnSpc>
                <a:spcPct val="150000"/>
              </a:lnSpc>
              <a:buFont typeface="+mj-lt"/>
              <a:buAutoNum type="arabicPeriod"/>
            </a:pPr>
            <a:r>
              <a:rPr lang="en-US" sz="2000" dirty="0">
                <a:effectLst/>
                <a:latin typeface="Times New Roman" panose="02020603050405020304" pitchFamily="18" charset="0"/>
                <a:ea typeface="Times New Roman" panose="02020603050405020304" pitchFamily="18" charset="0"/>
              </a:rPr>
              <a:t>Admin</a:t>
            </a:r>
          </a:p>
          <a:p>
            <a:pPr marL="342900" marR="0" lvl="0" indent="-342900" algn="just">
              <a:lnSpc>
                <a:spcPct val="150000"/>
              </a:lnSpc>
              <a:buFont typeface="+mj-lt"/>
              <a:buAutoNum type="arabicPeriod"/>
            </a:pPr>
            <a:r>
              <a:rPr lang="en-US" sz="2000" dirty="0">
                <a:latin typeface="Times New Roman" panose="02020603050405020304" pitchFamily="18" charset="0"/>
                <a:ea typeface="Times New Roman" panose="02020603050405020304" pitchFamily="18" charset="0"/>
              </a:rPr>
              <a:t>U</a:t>
            </a:r>
            <a:r>
              <a:rPr lang="en-US" sz="2000" dirty="0">
                <a:effectLst/>
                <a:latin typeface="Times New Roman" panose="02020603050405020304" pitchFamily="18" charset="0"/>
                <a:ea typeface="Times New Roman" panose="02020603050405020304" pitchFamily="18" charset="0"/>
              </a:rPr>
              <a:t>ser</a:t>
            </a:r>
          </a:p>
          <a:p>
            <a:endParaRPr lang="en-US" sz="24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83820"/>
            <a:ext cx="9875520" cy="1356360"/>
          </a:xfrm>
        </p:spPr>
        <p:txBody>
          <a:bodyPr>
            <a:normAutofit/>
          </a:bodyPr>
          <a:lstStyle/>
          <a:p>
            <a:pPr algn="ctr"/>
            <a:r>
              <a:rPr lang="en-US" sz="2800" b="1" dirty="0">
                <a:effectLst/>
                <a:latin typeface="Times New Roman" panose="02020603050405020304" pitchFamily="18" charset="0"/>
                <a:ea typeface="DengXian" panose="020B0503020204020204" pitchFamily="2" charset="-122"/>
                <a:cs typeface="Times New Roman" panose="02020603050405020304" pitchFamily="18" charset="0"/>
              </a:rPr>
              <a:t>MODULES FUNCTIONALITY</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320800" y="972457"/>
            <a:ext cx="9695071" cy="5297713"/>
          </a:xfrm>
        </p:spPr>
        <p:txBody>
          <a:bodyPr>
            <a:noAutofit/>
          </a:bodyPr>
          <a:lstStyle/>
          <a:p>
            <a:pPr marL="0" marR="0" indent="0" algn="just">
              <a:lnSpc>
                <a:spcPct val="100000"/>
              </a:lnSpc>
              <a:buNone/>
            </a:pPr>
            <a:r>
              <a:rPr lang="en-US" sz="2000" b="1" dirty="0">
                <a:solidFill>
                  <a:srgbClr val="000000"/>
                </a:solidFill>
                <a:effectLst/>
                <a:latin typeface="Times New Roman" panose="02020603050405020304" pitchFamily="18" charset="0"/>
                <a:ea typeface="Times New Roman" panose="02020603050405020304" pitchFamily="18" charset="0"/>
              </a:rPr>
              <a:t>Admin</a:t>
            </a:r>
            <a:r>
              <a:rPr lang="en-US" sz="2000" dirty="0">
                <a:solidFill>
                  <a:srgbClr val="000000"/>
                </a:solidFill>
                <a:effectLst/>
                <a:latin typeface="Times New Roman" panose="02020603050405020304" pitchFamily="18" charset="0"/>
                <a:ea typeface="Times New Roman" panose="02020603050405020304" pitchFamily="18" charset="0"/>
              </a:rPr>
              <a:t>: The following are the functionalities provided by the Admin:</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Login</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Browse &amp; Train &amp; Test Data sets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Trained &amp; Tested Accuracy in Bar Chart</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Trained &amp; Tested Accuracy results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Prediction of Cyber Security Awareness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Cyber Security Awareness type Ratio</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Download Trained Data sets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Cyber Security Awareness type ratio results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View all users</a:t>
            </a:r>
            <a:endParaRPr lang="en-US" sz="2000" dirty="0">
              <a:effectLst/>
              <a:latin typeface="Times New Roman" panose="02020603050405020304" pitchFamily="18" charset="0"/>
              <a:ea typeface="Times New Roman" panose="02020603050405020304" pitchFamily="18" charset="0"/>
            </a:endParaRPr>
          </a:p>
          <a:p>
            <a:pPr marL="342900" marR="0" lvl="0" indent="-342900">
              <a:lnSpc>
                <a:spcPct val="10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rPr>
              <a:t>Log out</a:t>
            </a:r>
            <a:endParaRPr lang="en-US" sz="2000" dirty="0">
              <a:effectLst/>
              <a:latin typeface="Times New Roman" panose="02020603050405020304" pitchFamily="18" charset="0"/>
              <a:ea typeface="Times New Roman" panose="02020603050405020304" pitchFamily="18" charset="0"/>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558800"/>
            <a:ext cx="9875520" cy="1661884"/>
          </a:xfrm>
        </p:spPr>
        <p:txBody>
          <a:bodyPr>
            <a:normAutofit/>
          </a:bodyPr>
          <a:lstStyle/>
          <a:p>
            <a:pPr algn="ctr"/>
            <a:r>
              <a:rPr lang="en-US" sz="2800" b="1" dirty="0">
                <a:effectLst/>
                <a:latin typeface="Times New Roman" panose="02020603050405020304" pitchFamily="18" charset="0"/>
                <a:ea typeface="DengXian" panose="020B0503020204020204" pitchFamily="2" charset="-122"/>
                <a:cs typeface="Times New Roman" panose="02020603050405020304" pitchFamily="18" charset="0"/>
              </a:rPr>
              <a:t>MODULES FUNCTIONALITY</a:t>
            </a:r>
            <a:br>
              <a:rPr lang="en-US" sz="2800" dirty="0">
                <a:effectLst/>
                <a:latin typeface="Times New Roman" panose="02020603050405020304" pitchFamily="18" charset="0"/>
                <a:ea typeface="Calibri" panose="020F0502020204030204" pitchFamily="34" charset="0"/>
                <a:cs typeface="Times New Roman" panose="02020603050405020304" pitchFamily="18" charset="0"/>
              </a:rPr>
            </a:br>
            <a:endParaRPr lang="en-US" sz="2800"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a:xfrm>
            <a:off x="1140352" y="2075543"/>
            <a:ext cx="9875520" cy="4223657"/>
          </a:xfrm>
        </p:spPr>
        <p:txBody>
          <a:bodyPr>
            <a:noAutofit/>
          </a:bodyPr>
          <a:lstStyle/>
          <a:p>
            <a:pPr marL="0" marR="0" indent="0">
              <a:lnSpc>
                <a:spcPct val="150000"/>
              </a:lnSpc>
              <a:spcBef>
                <a:spcPts val="0"/>
              </a:spcBef>
              <a:spcAft>
                <a:spcPts val="800"/>
              </a:spcAft>
              <a:buNone/>
            </a:pPr>
            <a:r>
              <a:rPr lang="en-US" sz="2000" b="1" dirty="0">
                <a:effectLst/>
                <a:latin typeface="Times New Roman" panose="02020603050405020304" pitchFamily="18" charset="0"/>
                <a:ea typeface="Calibri" panose="020F0502020204030204" pitchFamily="34" charset="0"/>
                <a:cs typeface="Times New Roman" panose="02020603050405020304" pitchFamily="18" charset="0"/>
              </a:rPr>
              <a:t>Users</a:t>
            </a:r>
            <a:r>
              <a:rPr lang="en-US" sz="2000" dirty="0">
                <a:effectLst/>
                <a:latin typeface="Times New Roman" panose="02020603050405020304" pitchFamily="18" charset="0"/>
                <a:ea typeface="Calibri" panose="020F0502020204030204" pitchFamily="34" charset="0"/>
                <a:cs typeface="Times New Roman" panose="02020603050405020304" pitchFamily="18" charset="0"/>
              </a:rPr>
              <a:t>: The following are the functionalities provided by the User:</a:t>
            </a:r>
          </a:p>
          <a:p>
            <a:pPr marL="342900" marR="0" lvl="0" indent="-342900">
              <a:lnSpc>
                <a:spcPct val="15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cs typeface="Times New Roman" panose="02020603050405020304" pitchFamily="18" charset="0"/>
              </a:rPr>
              <a:t>Register &amp; Login</a:t>
            </a: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nSpc>
                <a:spcPct val="15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cs typeface="Times New Roman" panose="02020603050405020304" pitchFamily="18" charset="0"/>
              </a:rPr>
              <a:t>Predict Cyber Security Awareness type</a:t>
            </a:r>
            <a:endParaRPr lang="en-US" sz="20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342900" marR="0" lvl="0" indent="-342900">
              <a:lnSpc>
                <a:spcPct val="15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cs typeface="Times New Roman" panose="02020603050405020304" pitchFamily="18" charset="0"/>
              </a:rPr>
              <a:t>View Your Profile</a:t>
            </a:r>
            <a:endParaRPr lang="en-US" sz="2000" dirty="0">
              <a:latin typeface="Times New Roman" panose="02020603050405020304" pitchFamily="18" charset="0"/>
              <a:ea typeface="DengXian" panose="020B0503020204020204" pitchFamily="2" charset="-122"/>
              <a:cs typeface="Times New Roman" panose="02020603050405020304" pitchFamily="18" charset="0"/>
            </a:endParaRPr>
          </a:p>
          <a:p>
            <a:pPr marL="342900" marR="0" lvl="0" indent="-342900">
              <a:lnSpc>
                <a:spcPct val="150000"/>
              </a:lnSpc>
              <a:spcAft>
                <a:spcPts val="0"/>
              </a:spcAft>
              <a:buFont typeface="+mj-lt"/>
              <a:buAutoNum type="arabicPeriod"/>
            </a:pPr>
            <a:r>
              <a:rPr lang="en-US" sz="2000" dirty="0">
                <a:effectLst/>
                <a:latin typeface="Times New Roman" panose="02020603050405020304" pitchFamily="18" charset="0"/>
                <a:ea typeface="DengXian" panose="020B0503020204020204" pitchFamily="2" charset="-122"/>
                <a:cs typeface="Times New Roman" panose="02020603050405020304" pitchFamily="18" charset="0"/>
              </a:rPr>
              <a:t>Log Out</a:t>
            </a:r>
            <a:endParaRPr lang="en-US"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19313"/>
            <a:ext cx="9875520" cy="1111921"/>
          </a:xfrm>
        </p:spPr>
        <p:txBody>
          <a:bodyPr>
            <a:normAutofit/>
          </a:bodyPr>
          <a:lstStyle/>
          <a:p>
            <a:pPr algn="ctr"/>
            <a:r>
              <a:rPr lang="en-US" sz="3600" b="1" dirty="0">
                <a:effectLst/>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1143000" y="1431235"/>
            <a:ext cx="9875520" cy="4951923"/>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63756" y="450574"/>
            <a:ext cx="9454763" cy="675861"/>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1020417" y="1444487"/>
            <a:ext cx="10326755" cy="4803913"/>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37322"/>
            <a:ext cx="9875520" cy="1046921"/>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1143000" y="1484244"/>
            <a:ext cx="10134600" cy="4750904"/>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8240" y="410818"/>
            <a:ext cx="9875520" cy="821635"/>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993913" y="1347495"/>
            <a:ext cx="10204174" cy="4947287"/>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44558"/>
            <a:ext cx="9875520" cy="954156"/>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795130" y="1298714"/>
            <a:ext cx="10668000" cy="4929808"/>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377372"/>
            <a:ext cx="9875520" cy="1059542"/>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696687" y="1436913"/>
            <a:ext cx="10871200" cy="4760687"/>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09800" y="628357"/>
            <a:ext cx="7772400" cy="609600"/>
          </a:xfrm>
        </p:spPr>
        <p:txBody>
          <a:bodyPr>
            <a:normAutofit fontScale="90000"/>
          </a:bodyPr>
          <a:lstStyle/>
          <a:p>
            <a:pPr algn="ctr"/>
            <a:r>
              <a:rPr lang="en-US" b="1" dirty="0">
                <a:latin typeface="Times New Roman" panose="02020603050405020304" pitchFamily="18" charset="0"/>
                <a:cs typeface="Times New Roman" panose="02020603050405020304" pitchFamily="18" charset="0"/>
              </a:rPr>
              <a:t>Contents</a:t>
            </a:r>
            <a:endParaRPr lang="en-US" dirty="0"/>
          </a:p>
        </p:txBody>
      </p:sp>
      <p:sp>
        <p:nvSpPr>
          <p:cNvPr id="3" name="Content Placeholder 2"/>
          <p:cNvSpPr>
            <a:spLocks noGrp="1"/>
          </p:cNvSpPr>
          <p:nvPr>
            <p:ph idx="1"/>
          </p:nvPr>
        </p:nvSpPr>
        <p:spPr>
          <a:xfrm>
            <a:off x="1231265" y="1364342"/>
            <a:ext cx="7772400" cy="5493657"/>
          </a:xfrm>
        </p:spPr>
        <p:txBody>
          <a:bodyPr>
            <a:noAutofit/>
          </a:bodyPr>
          <a:lstStyle/>
          <a:p>
            <a:pPr marL="342900" indent="-34290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342900" indent="-342900"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ABSTRACT</a:t>
            </a:r>
            <a:endParaRPr lang="en-US" sz="2000" dirty="0">
              <a:latin typeface="Times New Roman" panose="02020603050405020304" pitchFamily="18" charset="0"/>
              <a:cs typeface="Times New Roman" panose="02020603050405020304" pitchFamily="18" charset="0"/>
            </a:endParaRPr>
          </a:p>
          <a:p>
            <a:pPr marL="342900" indent="-342900"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INTRODUCTION</a:t>
            </a:r>
            <a:endParaRPr lang="en-US" sz="2000" dirty="0">
              <a:latin typeface="Times New Roman" panose="02020603050405020304" pitchFamily="18" charset="0"/>
              <a:cs typeface="Times New Roman" panose="02020603050405020304" pitchFamily="18" charset="0"/>
            </a:endParaRPr>
          </a:p>
          <a:p>
            <a:pPr lvl="0"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sym typeface="+mn-ea"/>
              </a:rPr>
              <a:t>  SOFTWARE AND HARDWARE REQUIREMENTS</a:t>
            </a:r>
            <a:endParaRPr lang="en-US" sz="2000" dirty="0">
              <a:latin typeface="Times New Roman" panose="02020603050405020304" pitchFamily="18" charset="0"/>
              <a:cs typeface="Times New Roman" panose="02020603050405020304" pitchFamily="18" charset="0"/>
            </a:endParaRPr>
          </a:p>
          <a:p>
            <a:pPr algn="just">
              <a:buSzPct val="100000"/>
              <a:buFont typeface="Wingdings" panose="05000000000000000000" pitchFamily="2" charset="2"/>
              <a:buChar char="Ø"/>
            </a:pPr>
            <a:r>
              <a:rPr lang="en-US" sz="1800" dirty="0">
                <a:effectLst/>
                <a:latin typeface="Times New Roman" panose="02020603050405020304" pitchFamily="18" charset="0"/>
                <a:ea typeface="DengXian" panose="020B0503020204020204" pitchFamily="2" charset="-122"/>
              </a:rPr>
              <a:t>   MODULES</a:t>
            </a:r>
            <a:endParaRPr lang="en-US" sz="2000" dirty="0">
              <a:effectLst/>
              <a:latin typeface="Times New Roman" panose="02020603050405020304" pitchFamily="18" charset="0"/>
              <a:ea typeface="DengXian" panose="020B0503020204020204" pitchFamily="2" charset="-122"/>
              <a:cs typeface="Times New Roman" panose="02020603050405020304" pitchFamily="18" charset="0"/>
            </a:endParaRPr>
          </a:p>
          <a:p>
            <a:pPr algn="just">
              <a:buSzPct val="100000"/>
              <a:buFont typeface="Wingdings" panose="05000000000000000000" pitchFamily="2" charset="2"/>
              <a:buChar char="Ø"/>
            </a:pPr>
            <a:r>
              <a:rPr lang="en-US" sz="1800" dirty="0">
                <a:effectLst/>
                <a:latin typeface="Times New Roman" panose="02020603050405020304" pitchFamily="18" charset="0"/>
                <a:ea typeface="DengXian" panose="020B0503020204020204" pitchFamily="2" charset="-122"/>
              </a:rPr>
              <a:t>   MODULES FUNCTIONALITY</a:t>
            </a:r>
          </a:p>
          <a:p>
            <a:pPr algn="just">
              <a:buSzPct val="100000"/>
              <a:buFont typeface="Wingdings" panose="05000000000000000000" pitchFamily="2" charset="2"/>
              <a:buChar char="Ø"/>
            </a:pPr>
            <a:r>
              <a:rPr lang="en-US" sz="1800" dirty="0">
                <a:effectLst/>
                <a:latin typeface="Times New Roman" panose="02020603050405020304" pitchFamily="18" charset="0"/>
                <a:ea typeface="DengXian" panose="020B0503020204020204" pitchFamily="2" charset="-122"/>
              </a:rPr>
              <a:t>   SCREENS/INTERFACES</a:t>
            </a:r>
          </a:p>
          <a:p>
            <a:pPr algn="just">
              <a:buSzPct val="100000"/>
              <a:buFont typeface="Wingdings" panose="05000000000000000000" pitchFamily="2" charset="2"/>
              <a:buChar char="Ø"/>
            </a:pPr>
            <a:r>
              <a:rPr lang="en-US" sz="1800" dirty="0">
                <a:latin typeface="Times New Roman" panose="02020603050405020304" pitchFamily="18" charset="0"/>
                <a:ea typeface="DengXian" panose="020B0503020204020204" pitchFamily="2" charset="-122"/>
              </a:rPr>
              <a:t>   TESTING</a:t>
            </a:r>
            <a:endParaRPr lang="en-US" sz="1800" dirty="0">
              <a:effectLst/>
              <a:latin typeface="Times New Roman" panose="02020603050405020304" pitchFamily="18" charset="0"/>
              <a:ea typeface="DengXian" panose="020B0503020204020204" pitchFamily="2" charset="-122"/>
            </a:endParaRPr>
          </a:p>
          <a:p>
            <a:pPr algn="just">
              <a:buSzPct val="100000"/>
              <a:buFont typeface="Wingdings" panose="05000000000000000000" pitchFamily="2" charset="2"/>
              <a:buChar char="Ø"/>
            </a:pPr>
            <a:r>
              <a:rPr lang="en-US" sz="1800" dirty="0">
                <a:latin typeface="Times New Roman" panose="02020603050405020304" pitchFamily="18" charset="0"/>
                <a:ea typeface="DengXian" panose="020B0503020204020204" pitchFamily="2" charset="-122"/>
              </a:rPr>
              <a:t>   CONCLUSION</a:t>
            </a:r>
            <a:endParaRPr lang="en-US" sz="2000" dirty="0">
              <a:latin typeface="Times New Roman" panose="02020603050405020304" pitchFamily="18" charset="0"/>
              <a:cs typeface="Times New Roman" panose="02020603050405020304" pitchFamily="18" charset="0"/>
            </a:endParaRPr>
          </a:p>
          <a:p>
            <a:pPr lvl="0"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REFERENCES</a:t>
            </a:r>
          </a:p>
          <a:p>
            <a:pPr lvl="0" algn="just">
              <a:buSzPct val="10000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lvl="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457200" lvl="1" indent="0" algn="just">
              <a:buNone/>
            </a:pPr>
            <a:endParaRPr lang="en-US" dirty="0">
              <a:latin typeface="Times New Roman" panose="02020603050405020304" pitchFamily="18" charset="0"/>
              <a:cs typeface="Times New Roman" panose="02020603050405020304" pitchFamily="18" charset="0"/>
            </a:endParaRPr>
          </a:p>
          <a:p>
            <a:pPr marL="285750" indent="-285750" algn="just">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q"/>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20914"/>
            <a:ext cx="9875520" cy="870857"/>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841829" y="1393371"/>
            <a:ext cx="10726057" cy="4920343"/>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78972"/>
            <a:ext cx="9875520" cy="870858"/>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5" name="Picture 4"/>
          <p:cNvPicPr/>
          <p:nvPr/>
        </p:nvPicPr>
        <p:blipFill>
          <a:blip r:embed="rId2"/>
          <a:stretch>
            <a:fillRect/>
          </a:stretch>
        </p:blipFill>
        <p:spPr>
          <a:xfrm>
            <a:off x="885372" y="1465943"/>
            <a:ext cx="10842172" cy="4717143"/>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3000" y="449944"/>
            <a:ext cx="9875520" cy="1045028"/>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674914" y="1589314"/>
            <a:ext cx="10842171" cy="4717142"/>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8240" y="420914"/>
            <a:ext cx="9875520" cy="856343"/>
          </a:xfrm>
        </p:spPr>
        <p:txBody>
          <a:bodyPr>
            <a:normAutofit/>
          </a:bodyPr>
          <a:lstStyle/>
          <a:p>
            <a:pPr algn="ctr"/>
            <a:r>
              <a:rPr lang="en-US" sz="3600" b="1" dirty="0">
                <a:latin typeface="Times New Roman" panose="02020603050405020304" pitchFamily="18" charset="0"/>
                <a:ea typeface="Times New Roman" panose="02020603050405020304" pitchFamily="18" charset="0"/>
              </a:rPr>
              <a:t>SCREEN/INTERFACES</a:t>
            </a:r>
            <a:endParaRPr lang="en-US" sz="3600" dirty="0">
              <a:latin typeface="Times New Roman" panose="02020603050405020304" pitchFamily="18" charset="0"/>
              <a:cs typeface="Times New Roman" panose="02020603050405020304" pitchFamily="18" charset="0"/>
            </a:endParaRPr>
          </a:p>
        </p:txBody>
      </p:sp>
      <p:pic>
        <p:nvPicPr>
          <p:cNvPr id="4" name="Picture 3"/>
          <p:cNvPicPr/>
          <p:nvPr/>
        </p:nvPicPr>
        <p:blipFill>
          <a:blip r:embed="rId2"/>
          <a:stretch>
            <a:fillRect/>
          </a:stretch>
        </p:blipFill>
        <p:spPr>
          <a:xfrm>
            <a:off x="624114" y="1407886"/>
            <a:ext cx="10958286" cy="4840514"/>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406400" y="1371600"/>
            <a:ext cx="11115843" cy="5225716"/>
          </a:xfrm>
        </p:spPr>
        <p:txBody>
          <a:bodyPr>
            <a:normAutofit/>
          </a:bodyPr>
          <a:lstStyle/>
          <a:p>
            <a:pPr>
              <a:lnSpc>
                <a:spcPct val="150000"/>
              </a:lnSpc>
              <a:buNone/>
            </a:pPr>
            <a:r>
              <a:rPr lang="en-US" sz="1800" b="1" dirty="0">
                <a:latin typeface="Times New Roman" panose="02020603050405020304" pitchFamily="18" charset="0"/>
                <a:ea typeface="Times New Roman" panose="02020603050405020304" pitchFamily="18" charset="0"/>
                <a:cs typeface="Times New Roman" panose="02020603050405020304" pitchFamily="18" charset="0"/>
              </a:rPr>
              <a:t>Testing:</a:t>
            </a:r>
          </a:p>
          <a:p>
            <a:pPr algn="just">
              <a:lnSpc>
                <a:spcPct val="150000"/>
              </a:lnSpc>
              <a:buNone/>
            </a:pPr>
            <a:r>
              <a:rPr lang="en-US" sz="1800" dirty="0">
                <a:latin typeface="Times New Roman" panose="02020603050405020304" pitchFamily="18" charset="0"/>
                <a:ea typeface="Times New Roman" panose="02020603050405020304" pitchFamily="18" charset="0"/>
                <a:cs typeface="Times New Roman" panose="02020603050405020304" pitchFamily="18" charset="0"/>
              </a:rPr>
              <a:t>	Testing</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is</a:t>
            </a:r>
            <a:r>
              <a:rPr lang="en-US" sz="1800" spc="-6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a</a:t>
            </a:r>
            <a:r>
              <a:rPr lang="en-US" sz="1800" spc="-5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process</a:t>
            </a:r>
            <a:r>
              <a:rPr lang="en-US" sz="1800" spc="-6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of</a:t>
            </a:r>
            <a:r>
              <a:rPr lang="en-US" sz="1800" spc="-5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executing</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a</a:t>
            </a:r>
            <a:r>
              <a:rPr lang="en-US" sz="1800" spc="-5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program</a:t>
            </a:r>
            <a:r>
              <a:rPr lang="en-US" sz="1800" spc="-6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with</a:t>
            </a:r>
            <a:r>
              <a:rPr lang="en-US" sz="1800" spc="-6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the</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aim</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of</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finding</a:t>
            </a:r>
            <a:r>
              <a:rPr lang="en-US" sz="1800" spc="-5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error.</a:t>
            </a:r>
            <a:r>
              <a:rPr lang="en-US" sz="1800" spc="-65"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To</a:t>
            </a:r>
            <a:r>
              <a:rPr lang="en-US" sz="1800" spc="-4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make</a:t>
            </a:r>
            <a:r>
              <a:rPr lang="en-US" sz="1800" spc="-7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our</a:t>
            </a:r>
            <a:r>
              <a:rPr lang="en-US" sz="1800" spc="-6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software perform well it should be error free. If testing is done successfully it will remove all the errors from the</a:t>
            </a:r>
            <a:r>
              <a:rPr lang="en-US" sz="1800" spc="-10" dirty="0">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latin typeface="Times New Roman" panose="02020603050405020304" pitchFamily="18" charset="0"/>
                <a:ea typeface="Times New Roman" panose="02020603050405020304" pitchFamily="18" charset="0"/>
                <a:cs typeface="Times New Roman" panose="02020603050405020304" pitchFamily="18" charset="0"/>
              </a:rPr>
              <a:t>software.</a:t>
            </a:r>
            <a:endParaRPr lang="en-IN" sz="1800" dirty="0">
              <a:latin typeface="Times New Roman" panose="02020603050405020304" pitchFamily="18" charset="0"/>
              <a:ea typeface="Times New Roman" panose="02020603050405020304" pitchFamily="18" charset="0"/>
              <a:cs typeface="Times New Roman" panose="02020603050405020304" pitchFamily="18" charset="0"/>
            </a:endParaRPr>
          </a:p>
          <a:p>
            <a:pPr>
              <a:lnSpc>
                <a:spcPct val="150000"/>
              </a:lnSpc>
              <a:buNone/>
            </a:pPr>
            <a:r>
              <a:rPr lang="en-US" sz="1800" b="1" dirty="0">
                <a:latin typeface="Times New Roman" panose="02020603050405020304" pitchFamily="18" charset="0"/>
                <a:ea typeface="Times New Roman" panose="02020603050405020304" pitchFamily="18" charset="0"/>
                <a:cs typeface="Times New Roman" panose="02020603050405020304" pitchFamily="18" charset="0"/>
              </a:rPr>
              <a:t>Software Testing:</a:t>
            </a:r>
            <a:endParaRPr lang="en-IN" sz="1800" b="1" dirty="0">
              <a:latin typeface="Times New Roman" panose="02020603050405020304" pitchFamily="18" charset="0"/>
              <a:ea typeface="Times New Roman" panose="02020603050405020304" pitchFamily="18" charset="0"/>
              <a:cs typeface="Times New Roman" panose="02020603050405020304" pitchFamily="18" charset="0"/>
            </a:endParaRPr>
          </a:p>
          <a:p>
            <a:pPr algn="just">
              <a:lnSpc>
                <a:spcPct val="150000"/>
              </a:lnSpc>
              <a:buNone/>
            </a:pPr>
            <a:r>
              <a:rPr lang="en-IN" sz="1800" dirty="0">
                <a:latin typeface="Times New Roman" panose="02020603050405020304" pitchFamily="18" charset="0"/>
                <a:ea typeface="Times New Roman" panose="02020603050405020304" pitchFamily="18" charset="0"/>
                <a:cs typeface="Times New Roman" panose="02020603050405020304" pitchFamily="18" charset="0"/>
              </a:rPr>
              <a:t>		Software testing is a process of identifying the correctness of software by considering its all attributes (Reliability, Scalability, Portability, Re-usability, Usability) and evaluating the execution of software components to find the software bugs or errors or defects.</a:t>
            </a:r>
          </a:p>
          <a:p>
            <a:pPr indent="457200" algn="just">
              <a:lnSpc>
                <a:spcPct val="150000"/>
              </a:lnSpc>
              <a:buNone/>
            </a:pPr>
            <a:r>
              <a:rPr lang="en-IN" sz="1800" dirty="0">
                <a:latin typeface="Times New Roman" panose="02020603050405020304" pitchFamily="18" charset="0"/>
                <a:ea typeface="Times New Roman" panose="02020603050405020304" pitchFamily="18" charset="0"/>
                <a:cs typeface="Times New Roman" panose="02020603050405020304" pitchFamily="18" charset="0"/>
              </a:rPr>
              <a:t>Testing is mandatory because it will be a dangerous situation if the software fails any of time due to lack of testing. So, without testing software cannot be deployed to the end user.</a:t>
            </a:r>
          </a:p>
          <a:p>
            <a:pPr>
              <a:lnSpc>
                <a:spcPct val="150000"/>
              </a:lnSpc>
            </a:pPr>
            <a:endParaRPr lang="en-IN" sz="18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2844801" y="609600"/>
            <a:ext cx="6599247" cy="479910"/>
          </a:xfrm>
        </p:spPr>
        <p:txBody>
          <a:bodyPr>
            <a:normAutofit fontScale="90000"/>
          </a:bodyPr>
          <a:lstStyle/>
          <a:p>
            <a:pPr algn="ctr"/>
            <a:r>
              <a:rPr lang="en-IN" dirty="0">
                <a:latin typeface="Times New Roman" panose="02020603050405020304" pitchFamily="18" charset="0"/>
                <a:cs typeface="Times New Roman" panose="02020603050405020304" pitchFamily="18" charset="0"/>
              </a:rPr>
              <a:t>TESTING</a:t>
            </a: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757989" y="1407694"/>
            <a:ext cx="10455441" cy="4572000"/>
          </a:xfrm>
        </p:spPr>
        <p:txBody>
          <a:bodyPr>
            <a:noAutofit/>
          </a:bodyPr>
          <a:lstStyle/>
          <a:p>
            <a:pPr marL="45720" indent="0">
              <a:lnSpc>
                <a:spcPct val="150000"/>
              </a:lnSpc>
              <a:buNone/>
            </a:pPr>
            <a:r>
              <a:rPr lang="en-IN" sz="1800" b="1" dirty="0">
                <a:latin typeface="Times New Roman" panose="02020603050405020304" pitchFamily="18" charset="0"/>
                <a:cs typeface="Times New Roman" panose="02020603050405020304" pitchFamily="18" charset="0"/>
              </a:rPr>
              <a:t>1. White Box Testing:</a:t>
            </a:r>
          </a:p>
          <a:p>
            <a:pPr marL="45720" indent="0" algn="just">
              <a:lnSpc>
                <a:spcPct val="150000"/>
              </a:lnSpc>
              <a:buNone/>
            </a:pPr>
            <a:r>
              <a:rPr lang="en-IN" sz="1800" dirty="0">
                <a:effectLst/>
                <a:latin typeface="Times New Roman" panose="02020603050405020304" pitchFamily="18" charset="0"/>
                <a:ea typeface="Times New Roman" panose="02020603050405020304" pitchFamily="18" charset="0"/>
                <a:cs typeface="Times New Roman" panose="02020603050405020304" pitchFamily="18" charset="0"/>
              </a:rPr>
              <a:t>         </a:t>
            </a: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Testing technique based on knowledge of the internal logic of an application's code and includes tests like coverage of code statements, branches, paths, conditions. It is performed by software developers.</a:t>
            </a:r>
          </a:p>
          <a:p>
            <a:pPr marL="45720" indent="0">
              <a:lnSpc>
                <a:spcPct val="150000"/>
              </a:lnSpc>
              <a:buNone/>
            </a:pPr>
            <a:r>
              <a:rPr lang="en-US" sz="1800" b="1" dirty="0">
                <a:latin typeface="Times New Roman" panose="02020603050405020304" pitchFamily="18" charset="0"/>
                <a:cs typeface="Times New Roman" panose="02020603050405020304" pitchFamily="18" charset="0"/>
              </a:rPr>
              <a:t>2. Black Box Testing:</a:t>
            </a:r>
          </a:p>
          <a:p>
            <a:pPr marL="45720" indent="0" algn="just">
              <a:lnSpc>
                <a:spcPct val="150000"/>
              </a:lnSpc>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A method of software testing that verifies the functionality of an application without having specific knowledge of the application’s code/internal structure. Tests rebased on requirements and functionality.</a:t>
            </a:r>
          </a:p>
          <a:p>
            <a:pPr marL="45720" indent="0">
              <a:lnSpc>
                <a:spcPct val="150000"/>
              </a:lnSpc>
              <a:buNone/>
            </a:pPr>
            <a:r>
              <a:rPr lang="en-US" sz="1800" dirty="0">
                <a:latin typeface="Times New Roman" panose="02020603050405020304" pitchFamily="18" charset="0"/>
                <a:cs typeface="Times New Roman" panose="02020603050405020304" pitchFamily="18" charset="0"/>
              </a:rPr>
              <a:t>3</a:t>
            </a:r>
            <a:r>
              <a:rPr lang="en-US" sz="1800" b="1" dirty="0">
                <a:latin typeface="Times New Roman" panose="02020603050405020304" pitchFamily="18" charset="0"/>
                <a:cs typeface="Times New Roman" panose="02020603050405020304" pitchFamily="18" charset="0"/>
              </a:rPr>
              <a:t>. Unit Testing:</a:t>
            </a:r>
          </a:p>
          <a:p>
            <a:pPr marL="45720" indent="0" algn="just">
              <a:lnSpc>
                <a:spcPct val="150000"/>
              </a:lnSpc>
              <a:buNone/>
            </a:pPr>
            <a:r>
              <a:rPr lang="en-US" sz="1800" dirty="0">
                <a:effectLst/>
                <a:latin typeface="Times New Roman" panose="02020603050405020304" pitchFamily="18" charset="0"/>
                <a:ea typeface="Times New Roman" panose="02020603050405020304" pitchFamily="18" charset="0"/>
                <a:cs typeface="Times New Roman" panose="02020603050405020304" pitchFamily="18" charset="0"/>
              </a:rPr>
              <a:t>      Software verification and validation method in which a programmer tests if individual units of source code are fit for use. It is usually conducted by the development team.</a:t>
            </a:r>
          </a:p>
          <a:p>
            <a:pPr>
              <a:lnSpc>
                <a:spcPct val="150000"/>
              </a:lnSpc>
            </a:pPr>
            <a:endParaRPr lang="en-IN" sz="1800" dirty="0">
              <a:latin typeface="Times New Roman" panose="02020603050405020304" pitchFamily="18" charset="0"/>
              <a:cs typeface="Times New Roman" panose="02020603050405020304" pitchFamily="18" charset="0"/>
            </a:endParaRPr>
          </a:p>
          <a:p>
            <a:pPr>
              <a:lnSpc>
                <a:spcPct val="150000"/>
              </a:lnSpc>
            </a:pPr>
            <a:endParaRPr lang="en-IN" sz="18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3003587" y="884483"/>
            <a:ext cx="6599247" cy="479910"/>
          </a:xfrm>
        </p:spPr>
        <p:txBody>
          <a:bodyPr>
            <a:noAutofit/>
          </a:bodyPr>
          <a:lstStyle/>
          <a:p>
            <a:r>
              <a:rPr lang="en-IN" sz="3200" dirty="0">
                <a:latin typeface="Times New Roman" panose="02020603050405020304" pitchFamily="18" charset="0"/>
                <a:cs typeface="Times New Roman" panose="02020603050405020304" pitchFamily="18" charset="0"/>
              </a:rPr>
              <a:t>TESTING STRATEGIES</a:t>
            </a: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161876" y="530087"/>
            <a:ext cx="9699811" cy="3697356"/>
          </a:xfrm>
        </p:spPr>
        <p:txBody>
          <a:bodyPr>
            <a:noAutofit/>
          </a:bodyPr>
          <a:lstStyle/>
          <a:p>
            <a:pPr marL="388620" indent="-342900" algn="just">
              <a:lnSpc>
                <a:spcPct val="150000"/>
              </a:lnSpc>
              <a:buAutoNum type="arabicPeriod"/>
            </a:pPr>
            <a:r>
              <a:rPr lang="en-US" sz="1800" b="1" dirty="0">
                <a:latin typeface="Times New Roman" panose="02020603050405020304" pitchFamily="18" charset="0"/>
                <a:cs typeface="Times New Roman" panose="02020603050405020304" pitchFamily="18" charset="0"/>
              </a:rPr>
              <a:t>Test Case-1 :</a:t>
            </a:r>
            <a:r>
              <a:rPr lang="en-US" sz="1800" dirty="0">
                <a:latin typeface="Times New Roman" panose="02020603050405020304" pitchFamily="18" charset="0"/>
                <a:cs typeface="Times New Roman" panose="02020603050405020304" pitchFamily="18" charset="0"/>
              </a:rPr>
              <a:t>User Registration</a:t>
            </a:r>
          </a:p>
          <a:p>
            <a:pPr marL="388620" indent="-342900" algn="just">
              <a:lnSpc>
                <a:spcPct val="150000"/>
              </a:lnSpc>
              <a:buAutoNum type="arabicPeriod"/>
            </a:pPr>
            <a:r>
              <a:rPr lang="en-US" sz="1800" b="1" dirty="0">
                <a:latin typeface="Times New Roman" panose="02020603050405020304" pitchFamily="18" charset="0"/>
                <a:cs typeface="Times New Roman" panose="02020603050405020304" pitchFamily="18" charset="0"/>
              </a:rPr>
              <a:t>Expected Output :</a:t>
            </a:r>
            <a:r>
              <a:rPr lang="en-US" sz="1800" dirty="0">
                <a:latin typeface="Times New Roman" panose="02020603050405020304" pitchFamily="18" charset="0"/>
                <a:cs typeface="Times New Roman" panose="02020603050405020304" pitchFamily="18" charset="0"/>
              </a:rPr>
              <a:t> User Registration successful</a:t>
            </a:r>
          </a:p>
          <a:p>
            <a:pPr algn="just">
              <a:lnSpc>
                <a:spcPct val="150000"/>
              </a:lnSpc>
              <a:buNone/>
            </a:pPr>
            <a:r>
              <a:rPr lang="en-US" sz="1800" b="1" dirty="0">
                <a:latin typeface="Times New Roman" panose="02020603050405020304" pitchFamily="18" charset="0"/>
                <a:cs typeface="Times New Roman" panose="02020603050405020304" pitchFamily="18" charset="0"/>
              </a:rPr>
              <a:t>Actual Output :</a:t>
            </a:r>
            <a:r>
              <a:rPr lang="en-US" sz="1800" dirty="0">
                <a:latin typeface="Times New Roman" panose="02020603050405020304" pitchFamily="18" charset="0"/>
                <a:cs typeface="Times New Roman" panose="02020603050405020304" pitchFamily="18" charset="0"/>
              </a:rPr>
              <a:t>User Registration is successful  as user entered correct format in email id field</a:t>
            </a:r>
          </a:p>
          <a:p>
            <a:pPr algn="just">
              <a:lnSpc>
                <a:spcPct val="150000"/>
              </a:lnSpc>
              <a:buNone/>
            </a:pPr>
            <a:r>
              <a:rPr lang="en-US" sz="1800" b="1" dirty="0">
                <a:latin typeface="Times New Roman" panose="02020603050405020304" pitchFamily="18" charset="0"/>
                <a:cs typeface="Times New Roman" panose="02020603050405020304" pitchFamily="18" charset="0"/>
              </a:rPr>
              <a:t>2.Test Case-2:Admin Home Page</a:t>
            </a:r>
          </a:p>
          <a:p>
            <a:pPr algn="just">
              <a:lnSpc>
                <a:spcPct val="150000"/>
              </a:lnSpc>
              <a:buNone/>
            </a:pPr>
            <a:r>
              <a:rPr lang="en-US" sz="1800" b="1" dirty="0">
                <a:latin typeface="Times New Roman" panose="02020603050405020304" pitchFamily="18" charset="0"/>
                <a:cs typeface="Times New Roman" panose="02020603050405020304" pitchFamily="18" charset="0"/>
              </a:rPr>
              <a:t>Expected Output :</a:t>
            </a:r>
            <a:r>
              <a:rPr lang="en-US" sz="1800" dirty="0">
                <a:latin typeface="Times New Roman" panose="02020603050405020304" pitchFamily="18" charset="0"/>
                <a:cs typeface="Times New Roman" panose="02020603050405020304" pitchFamily="18" charset="0"/>
              </a:rPr>
              <a:t>Admin Home Page is successful and Admin main menu is displayed</a:t>
            </a:r>
          </a:p>
          <a:p>
            <a:pPr algn="just">
              <a:lnSpc>
                <a:spcPct val="150000"/>
              </a:lnSpc>
              <a:buNone/>
            </a:pPr>
            <a:r>
              <a:rPr lang="en-US" sz="1800" b="1" dirty="0">
                <a:latin typeface="Times New Roman" panose="02020603050405020304" pitchFamily="18" charset="0"/>
                <a:cs typeface="Times New Roman" panose="02020603050405020304" pitchFamily="18" charset="0"/>
              </a:rPr>
              <a:t>Actual Out2. Test Case-2 :</a:t>
            </a:r>
            <a:r>
              <a:rPr lang="en-US" sz="1800" dirty="0">
                <a:latin typeface="Times New Roman" panose="02020603050405020304" pitchFamily="18" charset="0"/>
                <a:cs typeface="Times New Roman" panose="02020603050405020304" pitchFamily="18" charset="0"/>
              </a:rPr>
              <a:t>When Admin username and Password is entered into login page. On Successful credentials, Admin home page is displayed and main menu is displayed in Admin home page</a:t>
            </a:r>
          </a:p>
          <a:p>
            <a:pPr algn="just">
              <a:lnSpc>
                <a:spcPct val="150000"/>
              </a:lnSpc>
              <a:buNone/>
            </a:pPr>
            <a:r>
              <a:rPr lang="en-US" sz="1800" b="1" dirty="0">
                <a:latin typeface="Times New Roman" panose="02020603050405020304" pitchFamily="18" charset="0"/>
                <a:cs typeface="Times New Roman" panose="02020603050405020304" pitchFamily="18" charset="0"/>
              </a:rPr>
              <a:t>3. Test Case-3 :</a:t>
            </a:r>
            <a:r>
              <a:rPr lang="en-US" sz="1800" dirty="0">
                <a:latin typeface="Times New Roman" panose="02020603050405020304" pitchFamily="18" charset="0"/>
                <a:cs typeface="Times New Roman" panose="02020603050405020304" pitchFamily="18" charset="0"/>
              </a:rPr>
              <a:t>Prediction Result</a:t>
            </a:r>
          </a:p>
          <a:p>
            <a:pPr algn="just">
              <a:lnSpc>
                <a:spcPct val="150000"/>
              </a:lnSpc>
              <a:buNone/>
            </a:pPr>
            <a:r>
              <a:rPr lang="en-US" sz="1800" b="1" dirty="0">
                <a:latin typeface="Times New Roman" panose="02020603050405020304" pitchFamily="18" charset="0"/>
                <a:cs typeface="Times New Roman" panose="02020603050405020304" pitchFamily="18" charset="0"/>
              </a:rPr>
              <a:t>Expected Output :</a:t>
            </a:r>
            <a:r>
              <a:rPr lang="en-US" sz="1800" dirty="0">
                <a:latin typeface="Times New Roman" panose="02020603050405020304" pitchFamily="18" charset="0"/>
                <a:cs typeface="Times New Roman" panose="02020603050405020304" pitchFamily="18" charset="0"/>
              </a:rPr>
              <a:t>Prediction result will be cyberattack type</a:t>
            </a:r>
          </a:p>
          <a:p>
            <a:pPr algn="just">
              <a:lnSpc>
                <a:spcPct val="150000"/>
              </a:lnSpc>
              <a:buNone/>
            </a:pPr>
            <a:r>
              <a:rPr lang="en-US" sz="1800" b="1" dirty="0">
                <a:latin typeface="Times New Roman" panose="02020603050405020304" pitchFamily="18" charset="0"/>
                <a:cs typeface="Times New Roman" panose="02020603050405020304" pitchFamily="18" charset="0"/>
              </a:rPr>
              <a:t>Actual Output :</a:t>
            </a:r>
            <a:r>
              <a:rPr lang="en-US" sz="1800" dirty="0">
                <a:latin typeface="Times New Roman" panose="02020603050405020304" pitchFamily="18" charset="0"/>
                <a:cs typeface="Times New Roman" panose="02020603050405020304" pitchFamily="18" charset="0"/>
              </a:rPr>
              <a:t>Prediction result is not returned as the parameter is not given correctly</a:t>
            </a:r>
          </a:p>
          <a:p>
            <a:pPr algn="just">
              <a:lnSpc>
                <a:spcPct val="150000"/>
              </a:lnSpc>
              <a:buNone/>
            </a:pPr>
            <a:endParaRPr lang="en-US" sz="1800" dirty="0">
              <a:latin typeface="Times New Roman" panose="02020603050405020304" pitchFamily="18" charset="0"/>
              <a:cs typeface="Times New Roman" panose="02020603050405020304" pitchFamily="18" charset="0"/>
            </a:endParaRPr>
          </a:p>
        </p:txBody>
      </p:sp>
      <p:sp>
        <p:nvSpPr>
          <p:cNvPr id="3" name="Title 2"/>
          <p:cNvSpPr>
            <a:spLocks noGrp="1"/>
          </p:cNvSpPr>
          <p:nvPr>
            <p:ph type="title"/>
          </p:nvPr>
        </p:nvSpPr>
        <p:spPr>
          <a:xfrm>
            <a:off x="3003586" y="318052"/>
            <a:ext cx="6599247" cy="530087"/>
          </a:xfrm>
        </p:spPr>
        <p:txBody>
          <a:bodyPr>
            <a:noAutofit/>
          </a:bodyPr>
          <a:lstStyle/>
          <a:p>
            <a:pPr algn="ctr"/>
            <a:r>
              <a:rPr lang="en-IN" sz="3200" dirty="0">
                <a:latin typeface="Times New Roman" panose="02020603050405020304" pitchFamily="18" charset="0"/>
                <a:cs typeface="Times New Roman" panose="02020603050405020304" pitchFamily="18" charset="0"/>
              </a:rPr>
              <a:t>TEST</a:t>
            </a:r>
            <a:r>
              <a:rPr lang="en-US" altLang="en-IN" sz="3200" dirty="0">
                <a:latin typeface="Times New Roman" panose="02020603050405020304" pitchFamily="18" charset="0"/>
                <a:cs typeface="Times New Roman" panose="02020603050405020304" pitchFamily="18" charset="0"/>
              </a:rPr>
              <a:t> CASES</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4000" dirty="0">
                <a:latin typeface="Times New Roman" panose="02020603050405020304" pitchFamily="18" charset="0"/>
                <a:cs typeface="Times New Roman" panose="02020603050405020304" pitchFamily="18" charset="0"/>
              </a:rPr>
              <a:t>Conclusion</a:t>
            </a:r>
          </a:p>
        </p:txBody>
      </p:sp>
      <p:sp>
        <p:nvSpPr>
          <p:cNvPr id="3" name="Content Placeholder 2"/>
          <p:cNvSpPr>
            <a:spLocks noGrp="1"/>
          </p:cNvSpPr>
          <p:nvPr>
            <p:ph idx="1"/>
          </p:nvPr>
        </p:nvSpPr>
        <p:spPr>
          <a:xfrm>
            <a:off x="1299410" y="1624263"/>
            <a:ext cx="9872871" cy="4038600"/>
          </a:xfrm>
        </p:spPr>
        <p:txBody>
          <a:bodyPr>
            <a:normAutofit/>
          </a:bodyPr>
          <a:lstStyle/>
          <a:p>
            <a:pPr algn="just">
              <a:lnSpc>
                <a:spcPct val="150000"/>
              </a:lnSpc>
              <a:buNone/>
            </a:pPr>
            <a:r>
              <a:rPr lang="en-US" sz="1800" dirty="0">
                <a:latin typeface="Times New Roman" panose="02020603050405020304" pitchFamily="18" charset="0"/>
                <a:cs typeface="Times New Roman" panose="02020603050405020304" pitchFamily="18" charset="0"/>
              </a:rPr>
              <a:t>	Our research study shows that although huge numbers of </a:t>
            </a:r>
            <a:r>
              <a:rPr lang="en-US" sz="1800" dirty="0" err="1">
                <a:latin typeface="Times New Roman" panose="02020603050405020304" pitchFamily="18" charset="0"/>
                <a:cs typeface="Times New Roman" panose="02020603050405020304" pitchFamily="18" charset="0"/>
              </a:rPr>
              <a:t>cyberattacks</a:t>
            </a:r>
            <a:r>
              <a:rPr lang="en-US" sz="1800" dirty="0">
                <a:latin typeface="Times New Roman" panose="02020603050405020304" pitchFamily="18" charset="0"/>
                <a:cs typeface="Times New Roman" panose="02020603050405020304" pitchFamily="18" charset="0"/>
              </a:rPr>
              <a:t> are occurring around the world, the students did not have any knowledge about </a:t>
            </a:r>
            <a:r>
              <a:rPr lang="en-US" sz="1800" dirty="0" err="1">
                <a:latin typeface="Times New Roman" panose="02020603050405020304" pitchFamily="18" charset="0"/>
                <a:cs typeface="Times New Roman" panose="02020603050405020304" pitchFamily="18" charset="0"/>
              </a:rPr>
              <a:t>cybersecurity</a:t>
            </a:r>
            <a:r>
              <a:rPr lang="en-US" sz="1800" dirty="0">
                <a:latin typeface="Times New Roman" panose="02020603050405020304" pitchFamily="18" charset="0"/>
                <a:cs typeface="Times New Roman" panose="02020603050405020304" pitchFamily="18" charset="0"/>
              </a:rPr>
              <a:t> and the effects of </a:t>
            </a:r>
            <a:r>
              <a:rPr lang="en-US" sz="1800" dirty="0" err="1">
                <a:latin typeface="Times New Roman" panose="02020603050405020304" pitchFamily="18" charset="0"/>
                <a:cs typeface="Times New Roman" panose="02020603050405020304" pitchFamily="18" charset="0"/>
              </a:rPr>
              <a:t>cyberattacks</a:t>
            </a:r>
            <a:r>
              <a:rPr lang="en-US" sz="1800" dirty="0">
                <a:latin typeface="Times New Roman" panose="02020603050405020304" pitchFamily="18" charset="0"/>
                <a:cs typeface="Times New Roman" panose="02020603050405020304" pitchFamily="18" charset="0"/>
              </a:rPr>
              <a:t> overall. It has been further concluded that </a:t>
            </a:r>
            <a:r>
              <a:rPr lang="en-US" sz="1800" dirty="0" err="1">
                <a:latin typeface="Times New Roman" panose="02020603050405020304" pitchFamily="18" charset="0"/>
                <a:cs typeface="Times New Roman" panose="02020603050405020304" pitchFamily="18" charset="0"/>
              </a:rPr>
              <a:t>cybersecurity</a:t>
            </a:r>
            <a:r>
              <a:rPr lang="en-US" sz="1800" dirty="0">
                <a:latin typeface="Times New Roman" panose="02020603050405020304" pitchFamily="18" charset="0"/>
                <a:cs typeface="Times New Roman" panose="02020603050405020304" pitchFamily="18" charset="0"/>
              </a:rPr>
              <a:t> education should be given to prevent the students from becoming a victim of </a:t>
            </a:r>
            <a:r>
              <a:rPr lang="en-US" sz="1800" dirty="0" err="1">
                <a:latin typeface="Times New Roman" panose="02020603050405020304" pitchFamily="18" charset="0"/>
                <a:cs typeface="Times New Roman" panose="02020603050405020304" pitchFamily="18" charset="0"/>
              </a:rPr>
              <a:t>cyberattacks</a:t>
            </a:r>
            <a:r>
              <a:rPr lang="en-US" sz="1800" dirty="0">
                <a:latin typeface="Times New Roman" panose="02020603050405020304" pitchFamily="18" charset="0"/>
                <a:cs typeface="Times New Roman" panose="02020603050405020304" pitchFamily="18" charset="0"/>
              </a:rPr>
              <a:t>, helping them to use the internet more effectively.</a:t>
            </a:r>
            <a:endParaRPr lang="en-US" sz="1800">
              <a:latin typeface="Times New Roman" panose="02020603050405020304" pitchFamily="18" charset="0"/>
              <a:cs typeface="Times New Roman" panose="02020603050405020304" pitchFamily="18" charset="0"/>
            </a:endParaRPr>
          </a:p>
          <a:p>
            <a:pPr algn="just">
              <a:lnSpc>
                <a:spcPct val="150000"/>
              </a:lnSpc>
              <a:buNone/>
            </a:pPr>
            <a:r>
              <a:rPr lang="en-US" sz="1800">
                <a:latin typeface="Times New Roman" panose="02020603050405020304" pitchFamily="18" charset="0"/>
                <a:cs typeface="Times New Roman" panose="02020603050405020304" pitchFamily="18" charset="0"/>
              </a:rPr>
              <a:t>.</a:t>
            </a:r>
            <a:endParaRPr lang="en-US" sz="1800" dirty="0">
              <a:latin typeface="Times New Roman" panose="02020603050405020304" pitchFamily="18" charset="0"/>
              <a:cs typeface="Times New Roman" panose="02020603050405020304" pitchFamily="18" charset="0"/>
            </a:endParaRPr>
          </a:p>
          <a:p>
            <a:pPr algn="just">
              <a:lnSpc>
                <a:spcPct val="150000"/>
              </a:lnSpc>
              <a:buNone/>
            </a:pPr>
            <a:endParaRPr lang="en-US" sz="1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12192000" cy="6983896"/>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68070" y="0"/>
            <a:ext cx="9875520" cy="1356360"/>
          </a:xfrm>
        </p:spPr>
        <p:txBody>
          <a:bodyPr>
            <a:normAutofit/>
          </a:bodyPr>
          <a:lstStyle/>
          <a:p>
            <a:pPr algn="ctr"/>
            <a:r>
              <a:rPr lang="en-US" sz="2800" b="1" dirty="0">
                <a:latin typeface="Times New Roman" panose="02020603050405020304" pitchFamily="18" charset="0"/>
                <a:cs typeface="Times New Roman" panose="02020603050405020304" pitchFamily="18" charset="0"/>
              </a:rPr>
              <a:t>ABSTRACT</a:t>
            </a:r>
            <a:endParaRPr lang="en-US" sz="2800" dirty="0"/>
          </a:p>
        </p:txBody>
      </p:sp>
      <p:sp>
        <p:nvSpPr>
          <p:cNvPr id="3" name="Content Placeholder 2"/>
          <p:cNvSpPr>
            <a:spLocks noGrp="1"/>
          </p:cNvSpPr>
          <p:nvPr>
            <p:ph idx="1"/>
          </p:nvPr>
        </p:nvSpPr>
        <p:spPr>
          <a:xfrm>
            <a:off x="418465" y="1038860"/>
            <a:ext cx="11174730" cy="4038600"/>
          </a:xfrm>
        </p:spPr>
        <p:txBody>
          <a:bodyPr>
            <a:noAutofit/>
          </a:bodyPr>
          <a:lstStyle/>
          <a:p>
            <a:pPr marL="0" marR="0" indent="0" algn="just">
              <a:lnSpc>
                <a:spcPct val="150000"/>
              </a:lnSpc>
              <a:spcBef>
                <a:spcPts val="0"/>
              </a:spcBef>
              <a:spcAft>
                <a:spcPts val="1000"/>
              </a:spcAft>
              <a:buNone/>
              <a:tabLst>
                <a:tab pos="0" algn="l"/>
              </a:tabLst>
            </a:pPr>
            <a:r>
              <a:rPr lang="en-US" sz="2000">
                <a:effectLst/>
                <a:latin typeface="Times New Roman" panose="02020603050405020304" pitchFamily="18" charset="0"/>
                <a:ea typeface="Times New Roman" panose="02020603050405020304" pitchFamily="18" charset="0"/>
                <a:cs typeface="Times New Roman" panose="02020603050405020304" pitchFamily="18" charset="0"/>
              </a:rPr>
              <a:t>This study presents to what extent students are knowledgeable about cybersecurity in the distance education process. The survey was conducted with a sample of students from all faculties of the university at the undergraduate, graduate, and PhD levels. Our research study shows that although huge numbers of cyberattacks are occurring around the world, the students did not have any knowledge about cybersecurity and the effects of cyberattacks overall. An analysis of cybersecurity awareness was undertaken by asking questions focused on malicious software, password security, and social media security. Although we live in an age of technology where our entire lives are indexed to the internet through the distance education process, it has been determined that students have a weak cybersecurity awareness. It has been further concluded that cybersecurity education should be given to prevent the students from becoming a victim of cyberattacks, helping them to use the internet more effectively.</a:t>
            </a:r>
          </a:p>
          <a:p>
            <a:pPr marL="0" marR="0" indent="0" algn="just">
              <a:lnSpc>
                <a:spcPct val="150000"/>
              </a:lnSpc>
              <a:spcBef>
                <a:spcPts val="0"/>
              </a:spcBef>
              <a:spcAft>
                <a:spcPts val="1000"/>
              </a:spcAft>
              <a:buNone/>
              <a:tabLst>
                <a:tab pos="0" algn="l"/>
              </a:tabLst>
            </a:pPr>
            <a:r>
              <a:rPr lang="en-US" sz="2000" b="1">
                <a:effectLst/>
                <a:latin typeface="Times New Roman" panose="02020603050405020304" pitchFamily="18" charset="0"/>
                <a:ea typeface="Times New Roman" panose="02020603050405020304" pitchFamily="18" charset="0"/>
                <a:cs typeface="Times New Roman" panose="02020603050405020304" pitchFamily="18" charset="0"/>
              </a:rPr>
              <a:t>Keywords :</a:t>
            </a:r>
            <a:r>
              <a:rPr lang="en-US" sz="2000">
                <a:effectLst/>
                <a:latin typeface="Times New Roman" panose="02020603050405020304" pitchFamily="18" charset="0"/>
                <a:ea typeface="Times New Roman" panose="02020603050405020304" pitchFamily="18" charset="0"/>
                <a:cs typeface="Times New Roman" panose="02020603050405020304" pitchFamily="18" charset="0"/>
              </a:rPr>
              <a:t> Students, Online, Education, Cyber Security, Cyber attacks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178778"/>
            <a:ext cx="7406640" cy="652496"/>
          </a:xfrm>
        </p:spPr>
        <p:txBody>
          <a:bodyPr>
            <a:normAutofit/>
          </a:bodyPr>
          <a:lstStyle/>
          <a:p>
            <a:pPr algn="ctr"/>
            <a:r>
              <a:rPr lang="en-US" sz="2800" b="1" dirty="0">
                <a:latin typeface="Times New Roman" panose="02020603050405020304" pitchFamily="18" charset="0"/>
                <a:cs typeface="Times New Roman" panose="02020603050405020304" pitchFamily="18" charset="0"/>
              </a:rPr>
              <a:t>INTRODUCTION</a:t>
            </a:r>
            <a:endParaRPr lang="en-US" sz="3600" dirty="0"/>
          </a:p>
        </p:txBody>
      </p:sp>
      <p:sp>
        <p:nvSpPr>
          <p:cNvPr id="3" name="Content Placeholder 2"/>
          <p:cNvSpPr>
            <a:spLocks noGrp="1"/>
          </p:cNvSpPr>
          <p:nvPr>
            <p:ph idx="1"/>
          </p:nvPr>
        </p:nvSpPr>
        <p:spPr>
          <a:xfrm>
            <a:off x="775970" y="1046480"/>
            <a:ext cx="10617200" cy="4038600"/>
          </a:xfrm>
        </p:spPr>
        <p:txBody>
          <a:bodyPr>
            <a:noAutofit/>
          </a:bodyPr>
          <a:lstStyle/>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With the spread of technology and the penetration of the internet into every aspect of daily life, cybersecurity has begun to be of great importance for both individuals and states alike.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Although these innovations have made our lives easier, the increase in cyberattacks has made it necessary to take measures in this area.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Cybersecurity awareness, or information security awareness, has become an important issue today.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number of studies on this subject, which affects every aspect of daily life, is increasing.</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First of all, defining cybersecurity awareness is important to better gain a full understanding of the subject.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As can be understood from the definition, the important points are evaluated in two ways.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Firstly, it emphasizes the importance and responsibilities to do with information security.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Secondly, it is aimed at knowing and applying information security control practices at an adequate level to protect the information. </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178777"/>
            <a:ext cx="7406640" cy="1112993"/>
          </a:xfrm>
        </p:spPr>
        <p:txBody>
          <a:bodyPr>
            <a:normAutofit/>
          </a:bodyPr>
          <a:lstStyle/>
          <a:p>
            <a:pPr algn="ctr"/>
            <a:r>
              <a:rPr lang="en-US" sz="2800" b="1" dirty="0">
                <a:latin typeface="Times New Roman" panose="02020603050405020304" pitchFamily="18" charset="0"/>
                <a:cs typeface="Times New Roman" panose="02020603050405020304" pitchFamily="18" charset="0"/>
              </a:rPr>
              <a:t>EXISTING SYSTEM</a:t>
            </a:r>
            <a:endParaRPr lang="en-US" sz="3600" dirty="0"/>
          </a:p>
        </p:txBody>
      </p:sp>
      <p:sp>
        <p:nvSpPr>
          <p:cNvPr id="3" name="Content Placeholder 2"/>
          <p:cNvSpPr>
            <a:spLocks noGrp="1"/>
          </p:cNvSpPr>
          <p:nvPr>
            <p:ph idx="1"/>
          </p:nvPr>
        </p:nvSpPr>
        <p:spPr>
          <a:xfrm>
            <a:off x="775970" y="1291771"/>
            <a:ext cx="10617200" cy="4775200"/>
          </a:xfrm>
        </p:spPr>
        <p:txBody>
          <a:bodyPr>
            <a:noAutofit/>
          </a:bodyPr>
          <a:lstStyle/>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In Existing system,  conducted a study on this subject involving Malaysian students.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They investigated whether the sample of students knew about this subject and whether they had been the victim of this type of fraud.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results of their survey showed that more than 30% of students had been a victim of a social networking site scam  and surveyed cybersecurity awareness among college students.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They found that the students were able to protect themselves from cyber threats and here conducted a survey among undergraduate and graduate students.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survey was conducted on students from various countries.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results revealed that internet users are aware of cyber risks and simple precautions are taken by them.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authors claimed that there is a link between cyber awareness and cyber knowledge.</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449942"/>
            <a:ext cx="7406640" cy="870858"/>
          </a:xfrm>
        </p:spPr>
        <p:txBody>
          <a:bodyPr>
            <a:normAutofit/>
          </a:bodyPr>
          <a:lstStyle/>
          <a:p>
            <a:pPr algn="ctr"/>
            <a:r>
              <a:rPr lang="en-US" sz="2800" b="1" dirty="0">
                <a:latin typeface="Times New Roman" panose="02020603050405020304" pitchFamily="18" charset="0"/>
                <a:cs typeface="Times New Roman" panose="02020603050405020304" pitchFamily="18" charset="0"/>
              </a:rPr>
              <a:t>DISADVANTAGES OF EXISTING SYSTEM</a:t>
            </a:r>
            <a:endParaRPr lang="en-US" sz="3600" dirty="0"/>
          </a:p>
        </p:txBody>
      </p:sp>
      <p:sp>
        <p:nvSpPr>
          <p:cNvPr id="3" name="Content Placeholder 2"/>
          <p:cNvSpPr>
            <a:spLocks noGrp="1"/>
          </p:cNvSpPr>
          <p:nvPr>
            <p:ph idx="1"/>
          </p:nvPr>
        </p:nvSpPr>
        <p:spPr>
          <a:xfrm>
            <a:off x="1524000" y="1802296"/>
            <a:ext cx="9869170" cy="3538961"/>
          </a:xfrm>
        </p:spPr>
        <p:txBody>
          <a:bodyPr>
            <a:noAutofit/>
          </a:bodyPr>
          <a:lstStyle/>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system is not implemented Security Vulnerabilities And Cyber Threats.</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The system is not implemented Awareness Of Cybercrimes And Laws.</a:t>
            </a:r>
          </a:p>
          <a:p>
            <a:pPr algn="just">
              <a:buSzPct val="100000"/>
              <a:buFont typeface="Wingdings" panose="05000000000000000000" charset="0"/>
              <a:buChar char="q"/>
            </a:pPr>
            <a:endParaRPr lang="en-US" sz="20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81250" y="178778"/>
            <a:ext cx="7406640" cy="652496"/>
          </a:xfrm>
        </p:spPr>
        <p:txBody>
          <a:bodyPr>
            <a:normAutofit/>
          </a:bodyPr>
          <a:lstStyle/>
          <a:p>
            <a:pPr algn="ctr"/>
            <a:r>
              <a:rPr lang="en-US" sz="2800" b="1" dirty="0">
                <a:latin typeface="Times New Roman" panose="02020603050405020304" pitchFamily="18" charset="0"/>
                <a:cs typeface="Times New Roman" panose="02020603050405020304" pitchFamily="18" charset="0"/>
              </a:rPr>
              <a:t>PROPOSED SYSTEM</a:t>
            </a:r>
            <a:endParaRPr lang="en-US" sz="3600" dirty="0"/>
          </a:p>
        </p:txBody>
      </p:sp>
      <p:sp>
        <p:nvSpPr>
          <p:cNvPr id="3" name="Content Placeholder 2"/>
          <p:cNvSpPr>
            <a:spLocks noGrp="1"/>
          </p:cNvSpPr>
          <p:nvPr>
            <p:ph idx="1"/>
          </p:nvPr>
        </p:nvSpPr>
        <p:spPr>
          <a:xfrm>
            <a:off x="775970" y="1046480"/>
            <a:ext cx="10617200" cy="4038600"/>
          </a:xfrm>
        </p:spPr>
        <p:txBody>
          <a:bodyPr>
            <a:noAutofit/>
          </a:bodyPr>
          <a:lstStyle/>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Cybersecurity awareness, or information security awareness, has become an important issue today.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First of all, defining cybersecurity awareness is important to better gain a full understanding of the subject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Defined the concept as; ``the degree of understanding of users about the importance of information security and their responsibilities and acts to exercise sufficient levels of information security control to protect the organization's data and networks‘’.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As can be understood from the definition, the important points are evaluated in two ways.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Firstly, it emphasizes the importance and responsibilities to do with information security.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Secondly, it is aimed at knowing and applying information security control practices at an  adequate level to protect the information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On the other hand, defines cybersecurity awareness as a phenomenon that aims to increase the level of knowledge about the online applications </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Within the framework of these definitions, it can be clearly seen that security awareness training should be provided to improve cybersecurity awareness.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392680" y="454550"/>
            <a:ext cx="7406640" cy="1011394"/>
          </a:xfrm>
        </p:spPr>
        <p:txBody>
          <a:bodyPr>
            <a:normAutofit/>
          </a:bodyPr>
          <a:lstStyle/>
          <a:p>
            <a:pPr algn="ctr"/>
            <a:r>
              <a:rPr lang="en-US" sz="2800" b="1" dirty="0">
                <a:latin typeface="Times New Roman" panose="02020603050405020304" pitchFamily="18" charset="0"/>
                <a:cs typeface="Times New Roman" panose="02020603050405020304" pitchFamily="18" charset="0"/>
              </a:rPr>
              <a:t>ADVANTAGES OF PROPOSED SYSTEM</a:t>
            </a:r>
            <a:endParaRPr lang="en-US" sz="3600" dirty="0"/>
          </a:p>
        </p:txBody>
      </p:sp>
      <p:sp>
        <p:nvSpPr>
          <p:cNvPr id="3" name="Content Placeholder 2"/>
          <p:cNvSpPr>
            <a:spLocks noGrp="1"/>
          </p:cNvSpPr>
          <p:nvPr>
            <p:ph idx="1"/>
          </p:nvPr>
        </p:nvSpPr>
        <p:spPr>
          <a:xfrm>
            <a:off x="775970" y="1741714"/>
            <a:ext cx="10617200" cy="3343366"/>
          </a:xfrm>
        </p:spPr>
        <p:txBody>
          <a:bodyPr>
            <a:noAutofit/>
          </a:bodyPr>
          <a:lstStyle/>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It measures  the level of awareness of an ordinary computer user about the risks of  cyberattacks, it     is important to determine whether they  have basic security knowledge.</a:t>
            </a:r>
          </a:p>
          <a:p>
            <a:pPr algn="just">
              <a:buSzPct val="100000"/>
              <a:buFont typeface="Wingdings" panose="05000000000000000000" pitchFamily="2" charset="2"/>
              <a:buChar char="Ø"/>
            </a:pPr>
            <a:r>
              <a:rPr lang="en-US" sz="2000" dirty="0">
                <a:latin typeface="Times New Roman" panose="02020603050405020304" pitchFamily="18" charset="0"/>
                <a:cs typeface="Times New Roman" panose="02020603050405020304" pitchFamily="18" charset="0"/>
              </a:rPr>
              <a:t> Since it is predicted that most of the participants are a population that uses passwords, has social media accounts, and installs various software on their computers, the questions were chosen in this direction</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2800" b="1" dirty="0">
                <a:latin typeface="Times New Roman" panose="02020603050405020304" pitchFamily="18" charset="0"/>
                <a:cs typeface="Times New Roman" panose="02020603050405020304" pitchFamily="18" charset="0"/>
              </a:rPr>
              <a:t>HARDWARE REQUIREMENTS</a:t>
            </a:r>
            <a:endParaRPr lang="en-US" sz="2800" dirty="0"/>
          </a:p>
        </p:txBody>
      </p:sp>
      <p:sp>
        <p:nvSpPr>
          <p:cNvPr id="3" name="Content Placeholder 2"/>
          <p:cNvSpPr>
            <a:spLocks noGrp="1"/>
          </p:cNvSpPr>
          <p:nvPr>
            <p:ph idx="1"/>
          </p:nvPr>
        </p:nvSpPr>
        <p:spPr/>
        <p:txBody>
          <a:bodyPr>
            <a:normAutofit/>
          </a:bodyPr>
          <a:lstStyle/>
          <a:p>
            <a:pPr marL="342900" marR="0" lvl="0" indent="-342900" algn="just">
              <a:lnSpc>
                <a:spcPct val="150000"/>
              </a:lnSpc>
              <a:spcBef>
                <a:spcPts val="0"/>
              </a:spcBef>
              <a:spcAft>
                <a:spcPts val="800"/>
              </a:spcAft>
              <a:buSzPct val="100000"/>
              <a:buFont typeface="Wingdings" panose="05000000000000000000" pitchFamily="2" charset="2"/>
              <a:buChar char="Ø"/>
              <a:tabLst>
                <a:tab pos="457200" algn="l"/>
              </a:tabLst>
            </a:pPr>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Processor- Intel (R) Core (TM) i3-4200U</a:t>
            </a:r>
            <a:endPar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ct val="100000"/>
              <a:buFont typeface="Wingdings" panose="05000000000000000000" pitchFamily="2" charset="2"/>
              <a:buChar char="Ø"/>
              <a:tabLst>
                <a:tab pos="457200" algn="l"/>
              </a:tabLst>
            </a:pPr>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CPU - 1.6GHz</a:t>
            </a:r>
            <a:endPar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ct val="100000"/>
              <a:buFont typeface="Wingdings" panose="05000000000000000000" pitchFamily="2" charset="2"/>
              <a:buChar char="Ø"/>
              <a:tabLst>
                <a:tab pos="457200" algn="l"/>
              </a:tabLst>
            </a:pPr>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RAM:4 GB</a:t>
            </a:r>
            <a:endPar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800"/>
              </a:spcAft>
              <a:buSzPct val="100000"/>
              <a:buFont typeface="Wingdings" panose="05000000000000000000" pitchFamily="2" charset="2"/>
              <a:buChar char="Ø"/>
              <a:tabLst>
                <a:tab pos="457200" algn="l"/>
              </a:tabLst>
            </a:pPr>
            <a:r>
              <a:rPr lang="en-IN"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Hard Disk: 500 GB.</a:t>
            </a:r>
            <a:endParaRPr lang="en-US" sz="2000" dirty="0">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endParaRPr>
          </a:p>
          <a:p>
            <a:pPr marL="0" indent="0">
              <a:buSzPct val="100000"/>
              <a:buFont typeface="Wingdings" panose="05000000000000000000" pitchFamily="2" charset="2"/>
              <a:buChar char="Ø"/>
            </a:pPr>
            <a:endParaRPr lang="en-US" sz="2000" dirty="0">
              <a:latin typeface="Times New Roman" panose="02020603050405020304" pitchFamily="18" charset="0"/>
              <a:cs typeface="Times New Roman" panose="02020603050405020304" pitchFamily="18" charset="0"/>
            </a:endParaRPr>
          </a:p>
          <a:p>
            <a:pPr algn="just">
              <a:buSzPct val="100000"/>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p:txBody>
      </p:sp>
    </p:spTree>
  </p:cSld>
  <p:clrMapOvr>
    <a:masterClrMapping/>
  </p:clrMapOvr>
</p:sld>
</file>

<file path=ppt/theme/theme1.xml><?xml version="1.0" encoding="utf-8"?>
<a:theme xmlns:a="http://schemas.openxmlformats.org/drawingml/2006/main" name="Basis">
  <a:themeElements>
    <a:clrScheme name="Basis">
      <a:dk1>
        <a:srgbClr val="000000"/>
      </a:dk1>
      <a:lt1>
        <a:srgbClr val="FFFFFF"/>
      </a:lt1>
      <a:dk2>
        <a:srgbClr val="565349"/>
      </a:dk2>
      <a:lt2>
        <a:srgbClr val="DDDDDD"/>
      </a:lt2>
      <a:accent1>
        <a:srgbClr val="A6B727"/>
      </a:accent1>
      <a:accent2>
        <a:srgbClr val="DF5327"/>
      </a:accent2>
      <a:accent3>
        <a:srgbClr val="FE9E00"/>
      </a:accent3>
      <a:accent4>
        <a:srgbClr val="418AB3"/>
      </a:accent4>
      <a:accent5>
        <a:srgbClr val="D7D447"/>
      </a:accent5>
      <a:accent6>
        <a:srgbClr val="818183"/>
      </a:accent6>
      <a:hlink>
        <a:srgbClr val="F59E00"/>
      </a:hlink>
      <a:folHlink>
        <a:srgbClr val="B2B2B2"/>
      </a:folHlink>
    </a:clrScheme>
    <a:fontScheme name="Basis">
      <a:maj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Basis">
      <a:fillStyleLst>
        <a:solidFill>
          <a:schemeClr val="phClr"/>
        </a:solidFill>
        <a:solidFill>
          <a:schemeClr val="phClr">
            <a:tint val="55000"/>
            <a:satMod val="130000"/>
          </a:schemeClr>
        </a:solidFill>
        <a:gradFill rotWithShape="1">
          <a:gsLst>
            <a:gs pos="0">
              <a:schemeClr val="phClr"/>
            </a:gs>
            <a:gs pos="90000">
              <a:schemeClr val="phClr">
                <a:shade val="100000"/>
                <a:satMod val="105000"/>
              </a:schemeClr>
            </a:gs>
            <a:gs pos="100000">
              <a:schemeClr val="phClr">
                <a:shade val="80000"/>
                <a:satMod val="120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53975" cap="flat" cmpd="dbl"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27000"/>
                <a:satMod val="120000"/>
              </a:schemeClr>
            </a:contourClr>
          </a:sp3d>
        </a:effectStyle>
      </a:effectStyleLst>
      <a:bgFillStyleLst>
        <a:solidFill>
          <a:schemeClr val="phClr"/>
        </a:solidFill>
        <a:solidFill>
          <a:schemeClr val="phClr">
            <a:tint val="95000"/>
            <a:shade val="95000"/>
            <a:satMod val="140000"/>
          </a:schemeClr>
        </a:solidFill>
        <a:solidFill>
          <a:schemeClr val="phClr">
            <a:tint val="90000"/>
            <a:shade val="85000"/>
            <a:satMod val="160000"/>
            <a:lumMod val="110000"/>
          </a:schemeClr>
        </a:soli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Basis</Template>
  <TotalTime>4415</TotalTime>
  <Words>1557</Words>
  <Application>Microsoft Office PowerPoint</Application>
  <PresentationFormat>Widescreen</PresentationFormat>
  <Paragraphs>132</Paragraphs>
  <Slides>28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Calibri</vt:lpstr>
      <vt:lpstr>Corbel</vt:lpstr>
      <vt:lpstr>Times New Roman</vt:lpstr>
      <vt:lpstr>Wingdings</vt:lpstr>
      <vt:lpstr>Basis</vt:lpstr>
      <vt:lpstr>Cybersecurity Awareness in Online Education: A Case Study Analysis</vt:lpstr>
      <vt:lpstr>Contents</vt:lpstr>
      <vt:lpstr>ABSTRACT</vt:lpstr>
      <vt:lpstr>INTRODUCTION</vt:lpstr>
      <vt:lpstr>EXISTING SYSTEM</vt:lpstr>
      <vt:lpstr>DISADVANTAGES OF EXISTING SYSTEM</vt:lpstr>
      <vt:lpstr>PROPOSED SYSTEM</vt:lpstr>
      <vt:lpstr>ADVANTAGES OF PROPOSED SYSTEM</vt:lpstr>
      <vt:lpstr>HARDWARE REQUIREMENTS</vt:lpstr>
      <vt:lpstr>SOFTWARE REQUIREMENTS</vt:lpstr>
      <vt:lpstr>MODULES </vt:lpstr>
      <vt:lpstr>MODULES FUNCTIONALITY </vt:lpstr>
      <vt:lpstr>MODULES FUNCTIONALITY </vt:lpstr>
      <vt:lpstr>SCREEN/INTERFACES</vt:lpstr>
      <vt:lpstr>SCREEN/INTERFACES</vt:lpstr>
      <vt:lpstr>SCREEN/INTERFACES</vt:lpstr>
      <vt:lpstr>SCREEN/INTERFACES</vt:lpstr>
      <vt:lpstr>SCREEN/INTERFACES</vt:lpstr>
      <vt:lpstr>SCREEN/INTERFACES</vt:lpstr>
      <vt:lpstr>SCREEN/INTERFACES</vt:lpstr>
      <vt:lpstr>SCREEN/INTERFACES</vt:lpstr>
      <vt:lpstr>SCREEN/INTERFACES</vt:lpstr>
      <vt:lpstr>SCREEN/INTERFACES</vt:lpstr>
      <vt:lpstr>TESTING</vt:lpstr>
      <vt:lpstr>TESTING STRATEGIES</vt:lpstr>
      <vt:lpstr>TEST CASES</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Multi-User Verifiable Searchable Symmetric Encryption for Cloud Storage</dc:title>
  <dc:creator>Bhanu</dc:creator>
  <cp:lastModifiedBy>MY PC</cp:lastModifiedBy>
  <cp:revision>132</cp:revision>
  <dcterms:created xsi:type="dcterms:W3CDTF">2021-04-23T11:47:00Z</dcterms:created>
  <dcterms:modified xsi:type="dcterms:W3CDTF">2023-07-31T16:46:13Z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F0861E451DFD4E0D88425A2DED981E9F</vt:lpwstr>
  </property>
  <property fmtid="{D5CDD505-2E9C-101B-9397-08002B2CF9AE}" pid="3" name="KSOProductBuildVer">
    <vt:lpwstr>1033-11.2.0.11537</vt:lpwstr>
  </property>
</Properties>
</file>

<file path=docProps/thumbnail.jpeg>
</file>